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8" r:id="rId2"/>
    <p:sldId id="822" r:id="rId3"/>
    <p:sldId id="1011" r:id="rId4"/>
    <p:sldId id="878" r:id="rId5"/>
    <p:sldId id="1013" r:id="rId6"/>
    <p:sldId id="1014" r:id="rId7"/>
    <p:sldId id="1015" r:id="rId8"/>
    <p:sldId id="1016" r:id="rId9"/>
    <p:sldId id="966" r:id="rId10"/>
    <p:sldId id="1012" r:id="rId11"/>
    <p:sldId id="888" r:id="rId12"/>
    <p:sldId id="1017" r:id="rId13"/>
    <p:sldId id="978" r:id="rId14"/>
    <p:sldId id="887" r:id="rId15"/>
    <p:sldId id="952" r:id="rId16"/>
    <p:sldId id="948" r:id="rId17"/>
    <p:sldId id="950" r:id="rId18"/>
    <p:sldId id="95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C8C9851-2FB5-4F6F-BCB4-DA5DDBDBBA1C}">
          <p14:sldIdLst>
            <p14:sldId id="258"/>
            <p14:sldId id="822"/>
            <p14:sldId id="1011"/>
            <p14:sldId id="878"/>
            <p14:sldId id="1013"/>
            <p14:sldId id="1014"/>
            <p14:sldId id="1015"/>
            <p14:sldId id="1016"/>
            <p14:sldId id="966"/>
            <p14:sldId id="1012"/>
            <p14:sldId id="888"/>
          </p14:sldIdLst>
        </p14:section>
        <p14:section name="Supplement figures" id="{14054FE7-0CEA-4E1A-858B-5574BAD5B42D}">
          <p14:sldIdLst>
            <p14:sldId id="1017"/>
            <p14:sldId id="978"/>
            <p14:sldId id="887"/>
            <p14:sldId id="952"/>
            <p14:sldId id="948"/>
            <p14:sldId id="950"/>
            <p14:sldId id="95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FFFF"/>
    <a:srgbClr val="FFFF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0921" autoAdjust="0"/>
  </p:normalViewPr>
  <p:slideViewPr>
    <p:cSldViewPr snapToGrid="0">
      <p:cViewPr varScale="1">
        <p:scale>
          <a:sx n="61" d="100"/>
          <a:sy n="61" d="100"/>
        </p:scale>
        <p:origin x="993" y="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E4FCAA-2D5D-4307-97FC-C71780A75340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7E8B4F-06FA-4145-9243-11236E0D0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030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BA122-1807-4C20-9E37-E999F179373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2882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E8B4F-06FA-4145-9243-11236E0D08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542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E8B4F-06FA-4145-9243-11236E0D08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393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E8B4F-06FA-4145-9243-11236E0D08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96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E8B4F-06FA-4145-9243-11236E0D08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745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E8B4F-06FA-4145-9243-11236E0D08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73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E8B4F-06FA-4145-9243-11236E0D08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76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E8B4F-06FA-4145-9243-11236E0D08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18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E8B4F-06FA-4145-9243-11236E0D08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277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Lhu</a:t>
            </a:r>
            <a:r>
              <a:rPr lang="en-US" dirty="0"/>
              <a:t>, need to explain why the dry matter burnt is wrong: i.e., low obit satellites doesn’t have enough temporal and spatial resolutions, cloud interferences etc.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E8B4F-06FA-4145-9243-11236E0D08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455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E8B4F-06FA-4145-9243-11236E0D08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134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7C295-91FE-ABDE-10DB-B9C02CEA27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AE32D-AD1C-58B3-7C56-6376B079D1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E5307-D739-1858-AD9C-5BEF22E99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C6FC-BFEA-401F-B66E-518EF4275DE0}" type="datetime1">
              <a:rPr lang="en-US" smtClean="0"/>
              <a:t>7/31/2022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F0C26-5D4E-8434-8F3F-23EAA23F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9A2F3-E7F6-2A38-F00C-F18FF8F76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00D88-C609-4823-8A92-B161A30E4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78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E33F0-AABA-9356-6859-4F373B980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B278D3-2D0B-2B03-56F1-4722DF0C8B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BFF42-DADB-B17E-1FA6-DA3BF3129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4BB01-A9B8-445B-8FF7-D3C2AD11788A}" type="datetime1">
              <a:rPr lang="en-US" smtClean="0"/>
              <a:t>7/31/2022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30675-0B89-F93D-49DC-14B69CD7D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289FC-0D28-3FAB-E778-DEBDE50B2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00D88-C609-4823-8A92-B161A30E4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407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1F9FC4-BEA7-D8A1-E088-A32DA24620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142CB4-17A7-1AE4-126D-05D862889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29E5B-50DD-B3E5-0651-7B65D0E9E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63AB-412C-4ECE-87CC-2585A7CD3F5D}" type="datetime1">
              <a:rPr lang="en-US" smtClean="0"/>
              <a:t>7/31/2022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A2E89-D922-21C7-D9FF-9F0BA25A7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14C21-A42A-CCCB-855A-DA01C1235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00D88-C609-4823-8A92-B161A30E4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25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961FB-29F3-46A4-BE77-CBDB0AA3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A3072-9126-5A5B-F5A1-DCE35EF1C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6F172-CC44-B8D0-DCC5-CCBBA8A5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1A9D8-1881-4C9F-9ED1-26E31C5662D4}" type="datetime1">
              <a:rPr lang="en-US" smtClean="0"/>
              <a:t>7/31/2022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E407D-8AA5-73B3-7D9D-D3D0FE959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F7CB9-7466-77F8-E6AB-6977618AE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00D88-C609-4823-8A92-B161A30E4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936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46430-71A7-B3A9-8536-272295EBA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B7C39-226A-EF07-2E9E-9956F1876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FD39B6-8F3F-FE42-C729-654636439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2BFB7-F43A-4007-84BA-189023E9B327}" type="datetime1">
              <a:rPr lang="en-US" smtClean="0"/>
              <a:t>7/31/2022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F52E0-038D-8448-0A53-88984CD0E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0DCEE-B054-8C17-C033-DB4472D03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00D88-C609-4823-8A92-B161A30E4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152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80B65-2BC3-6853-2212-29F0E2F50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E0F86-4F1A-CD3F-83E1-68AD9FB519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BCA6E3-190F-2E13-67BB-708D6F3A4B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B2754D-511C-D2FD-DC56-A8D3C40F9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D95BA-E05B-44E2-A556-F1F68717841D}" type="datetime1">
              <a:rPr lang="en-US" smtClean="0"/>
              <a:t>7/31/2022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9212F6-E100-F582-F90A-B390BB90F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20DDE-A2AB-63D0-1422-87872F76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00D88-C609-4823-8A92-B161A30E4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32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E0041-7C47-AD9D-F2E0-B386DDB7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E134C-A97B-9969-E4BA-F7DB6A1FC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58694-300C-45B4-2299-D574A054B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6ABE30-A09F-2B20-C4E4-A1C0C7FA90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9D187F-339D-D478-5C74-4A63A6FF11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11B5D9-3257-0B29-3038-A071E7BDE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80853-1D03-48B3-A9AE-BFF598D7EDD5}" type="datetime1">
              <a:rPr lang="en-US" smtClean="0"/>
              <a:t>7/31/2022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1DFCE0-023D-B7E7-9022-3CC2EC341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11220A-5ABA-5561-345A-AC3703CF0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00D88-C609-4823-8A92-B161A30E4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140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DC4E7-2B1A-7A7E-2E61-7A2867078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D5E0A-EE0E-7C99-86A0-8E20C073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D86CD-28D7-49B3-BC9B-A0E646BA4EAE}" type="datetime1">
              <a:rPr lang="en-US" smtClean="0"/>
              <a:t>7/31/2022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F88CD4-9B65-5423-A112-971933A4C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7115E1-526B-7E51-F43F-977D7865D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00D88-C609-4823-8A92-B161A30E4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183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2C48CC-494C-2B96-A128-71A24A65A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065F6-55DF-4B2F-AB19-C5A32F75B526}" type="datetime1">
              <a:rPr lang="en-US" smtClean="0"/>
              <a:t>7/31/2022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2DAF5E-38E8-A497-454F-56943FB6C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709A5-2FB1-D5F6-3D05-CCF5B5A95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00D88-C609-4823-8A92-B161A30E4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533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086EF-D912-BC18-6DFB-6204BA9E4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837A2-CD17-816A-35D1-3E8692C5D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6DA9E-F99D-CBD6-F9C7-450A61A9D5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343887-9A94-5D5E-4A12-19573AB7C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E72AF-B2C1-4CD5-A195-C50A62B74676}" type="datetime1">
              <a:rPr lang="en-US" smtClean="0"/>
              <a:t>7/31/2022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A9BB71-136B-4988-F8C8-84E08C23C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51DC17-9DEE-157A-1C9D-0A7C01263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00D88-C609-4823-8A92-B161A30E4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961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D15BB-2BC7-DA28-188F-939A6A06B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9A4FBB-10A0-4647-295C-C492DBB3E0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E7FDF2-8B9B-6163-C57A-26E26C16D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B54356-6EEB-D3EB-0F11-DDDD24C14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855D7-5435-4FD1-A4F7-C285AFE130F5}" type="datetime1">
              <a:rPr lang="en-US" smtClean="0"/>
              <a:t>7/31/2022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B5A56-D0ED-6E65-D479-50A26F5CA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0BCE8E-0D10-C9D9-C7E0-6C7C7AB7F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00D88-C609-4823-8A92-B161A30E4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66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B586B9-1891-1BB4-E44D-3A0BF4426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F3890-3CE6-7065-4566-1D841B67B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1D0E4-4443-C558-422A-81268D47D6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5D842-EF8D-412B-A24A-1334C7A377B3}" type="datetime1">
              <a:rPr lang="en-US" smtClean="0"/>
              <a:t>7/31/2022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25ADB3-B0B2-B4B5-9D6A-962FFFFBF9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A182B-1F2C-A517-9FA6-595272BF5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00D88-C609-4823-8A92-B161A30E4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845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hyperlink" Target="mailto:lixu.jin@umconnect.umt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mailto:lixu.jin@umconnect.umt.edu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848" y="1340051"/>
            <a:ext cx="9903469" cy="23876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Constraining VOC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emission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western US wildfires with WE-CAN and FIREX-AQ airborne observations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197" y="506037"/>
            <a:ext cx="2724992" cy="5160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5" y="81926"/>
            <a:ext cx="1393981" cy="14012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409" y="201377"/>
            <a:ext cx="1423394" cy="1328973"/>
          </a:xfrm>
          <a:prstGeom prst="rect">
            <a:avLst/>
          </a:prstGeom>
        </p:spPr>
      </p:pic>
      <p:pic>
        <p:nvPicPr>
          <p:cNvPr id="10" name="Picture 2" descr="FIREX-AQ">
            <a:extLst>
              <a:ext uri="{FF2B5EF4-FFF2-40B4-BE49-F238E27FC236}">
                <a16:creationId xmlns:a16="http://schemas.microsoft.com/office/drawing/2014/main" id="{4B6B0139-BC44-41B5-B53E-720E6A768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418" y="269032"/>
            <a:ext cx="1111998" cy="1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09F2BB41-0D31-7805-5C14-EC67A81DF9DE}"/>
              </a:ext>
            </a:extLst>
          </p:cNvPr>
          <p:cNvSpPr txBox="1">
            <a:spLocks/>
          </p:cNvSpPr>
          <p:nvPr/>
        </p:nvSpPr>
        <p:spPr>
          <a:xfrm>
            <a:off x="1468582" y="4217241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Lixu Jin,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Wade Permar, WE-CAN team, FIREX-AQ team, and Lu Hu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Montana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FFD7B1-8765-43C6-8350-CA81C2DB6BC3}"/>
              </a:ext>
            </a:extLst>
          </p:cNvPr>
          <p:cNvSpPr txBox="1"/>
          <p:nvPr/>
        </p:nvSpPr>
        <p:spPr>
          <a:xfrm>
            <a:off x="3756398" y="5333283"/>
            <a:ext cx="4188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800" dirty="0">
                <a:solidFill>
                  <a:srgbClr val="C00000"/>
                </a:solidFill>
                <a:latin typeface="Times New Roman" panose="02020603050405020304" pitchFamily="18" charset="0"/>
                <a:ea typeface="DengXian" panose="02010600030101010101" pitchFamily="2" charset="-122"/>
                <a:hlinkClick r:id="rId7"/>
              </a:rPr>
              <a:t>Email: lixu.jin@umconnect.umt.edu</a:t>
            </a:r>
            <a:r>
              <a:rPr lang="en-US" sz="1800" dirty="0">
                <a:solidFill>
                  <a:srgbClr val="C00000"/>
                </a:solidFill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02378-8A73-464B-9A1A-4E4165C13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00D88-C609-4823-8A92-B161A30E40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66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72499F8-48BD-5D10-F87E-FBD99344C660}"/>
              </a:ext>
            </a:extLst>
          </p:cNvPr>
          <p:cNvSpPr txBox="1">
            <a:spLocks/>
          </p:cNvSpPr>
          <p:nvPr/>
        </p:nvSpPr>
        <p:spPr>
          <a:xfrm>
            <a:off x="85288" y="174950"/>
            <a:ext cx="11785558" cy="3693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significant amount reactive carbon from wildfire is missing in the GEOS-Chem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1E245F-AA1D-794E-491B-251D112BB4E0}"/>
              </a:ext>
            </a:extLst>
          </p:cNvPr>
          <p:cNvSpPr txBox="1"/>
          <p:nvPr/>
        </p:nvSpPr>
        <p:spPr>
          <a:xfrm>
            <a:off x="205047" y="657937"/>
            <a:ext cx="10029017" cy="147732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Emission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VOC emission from wildfire can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account for 30-60% of the total primary VOC emission (1-8% of total before), considering the dry matter burnt underestimation and unmodeled VOCs.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Chemistry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Among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10 OH reactivity contributor, 4 of them are not included in the GEOS-Chem:  three of them are furans (furan and its derivatives) and the remaining one is butadiene.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AA9539-1A2C-45FA-938B-FF5380A9E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00D88-C609-4823-8A92-B161A30E40EB}" type="slidenum">
              <a:rPr lang="en-US" smtClean="0"/>
              <a:t>10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B5DBF39-5010-4EB5-9008-E2C4E127C8BF}"/>
              </a:ext>
            </a:extLst>
          </p:cNvPr>
          <p:cNvGrpSpPr/>
          <p:nvPr/>
        </p:nvGrpSpPr>
        <p:grpSpPr>
          <a:xfrm>
            <a:off x="289569" y="2425407"/>
            <a:ext cx="8737882" cy="3743483"/>
            <a:chOff x="289569" y="835596"/>
            <a:chExt cx="8737882" cy="374348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CEF1D43-8F4B-A820-A710-33BA4C419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569" y="835596"/>
              <a:ext cx="5112868" cy="350557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43D4AAD-6D47-443C-AA90-41AE82B31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25557" y="1865870"/>
              <a:ext cx="201894" cy="148282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3026087-72B4-4650-B13F-9CC58AB3754A}"/>
                </a:ext>
              </a:extLst>
            </p:cNvPr>
            <p:cNvSpPr/>
            <p:nvPr/>
          </p:nvSpPr>
          <p:spPr>
            <a:xfrm>
              <a:off x="947197" y="4090983"/>
              <a:ext cx="1888646" cy="487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&lt; 20 BB VOCs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5E69502-E2BB-4CEC-A4A4-82A9B59D5F8D}"/>
                </a:ext>
              </a:extLst>
            </p:cNvPr>
            <p:cNvSpPr/>
            <p:nvPr/>
          </p:nvSpPr>
          <p:spPr>
            <a:xfrm>
              <a:off x="3330910" y="4091399"/>
              <a:ext cx="1888646" cy="487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161 BB VOCs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F0547ACF-81D5-4531-85C3-5CBF5025E4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5840" y="2362904"/>
            <a:ext cx="5885334" cy="41351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FC5BB9-5809-4A5E-BEBE-4E7D57D3F561}"/>
              </a:ext>
            </a:extLst>
          </p:cNvPr>
          <p:cNvSpPr txBox="1"/>
          <p:nvPr/>
        </p:nvSpPr>
        <p:spPr>
          <a:xfrm>
            <a:off x="3977792" y="6175979"/>
            <a:ext cx="46328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 Tess for providing a nice background about furans! </a:t>
            </a:r>
          </a:p>
        </p:txBody>
      </p:sp>
    </p:spTree>
    <p:extLst>
      <p:ext uri="{BB962C8B-B14F-4D97-AF65-F5344CB8AC3E}">
        <p14:creationId xmlns:p14="http://schemas.microsoft.com/office/powerpoint/2010/main" val="3522407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4E90143-E4B4-8544-9DCF-A304B7E1B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238" y="1937403"/>
            <a:ext cx="5024876" cy="420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9170227-E29B-C285-A7EF-1D5DC2CF5AD9}"/>
              </a:ext>
            </a:extLst>
          </p:cNvPr>
          <p:cNvSpPr txBox="1">
            <a:spLocks/>
          </p:cNvSpPr>
          <p:nvPr/>
        </p:nvSpPr>
        <p:spPr>
          <a:xfrm>
            <a:off x="0" y="3769"/>
            <a:ext cx="5913265" cy="4485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43C215-6902-E4EF-9AD0-7C22015F403A}"/>
              </a:ext>
            </a:extLst>
          </p:cNvPr>
          <p:cNvSpPr txBox="1"/>
          <p:nvPr/>
        </p:nvSpPr>
        <p:spPr>
          <a:xfrm>
            <a:off x="1" y="417744"/>
            <a:ext cx="886344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DengXian" panose="02010600030101010101" pitchFamily="2" charset="-122"/>
              </a:rPr>
              <a:t>Conclusions</a:t>
            </a:r>
            <a:r>
              <a:rPr lang="en-US" sz="1600" dirty="0">
                <a:latin typeface="Times New Roman" panose="02020603050405020304" pitchFamily="18" charset="0"/>
                <a:ea typeface="DengXian" panose="02010600030101010101" pitchFamily="2" charset="-122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DengXian" panose="02010600030101010101" pitchFamily="2" charset="-122"/>
              </a:rPr>
              <a:t>Three commonly-used BB inventories underestimate the BB emissions due to underprediction of dry matter burnt in the western US.</a:t>
            </a:r>
          </a:p>
          <a:p>
            <a:pPr lvl="1"/>
            <a:endParaRPr lang="en-US" sz="1600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DengXian" panose="02010600030101010101" pitchFamily="2" charset="-122"/>
              </a:rPr>
              <a:t>Tripling the BB emission (3 </a:t>
            </a:r>
            <a:r>
              <a:rPr lang="en-US" altLang="zh-CN" sz="1600" dirty="0">
                <a:latin typeface="Times New Roman" panose="02020603050405020304" pitchFamily="18" charset="0"/>
                <a:ea typeface="DengXian" panose="02010600030101010101" pitchFamily="2" charset="-122"/>
              </a:rPr>
              <a:t>× GFAS</a:t>
            </a:r>
            <a:r>
              <a:rPr lang="en-US" sz="1600" dirty="0">
                <a:latin typeface="Times New Roman" panose="02020603050405020304" pitchFamily="18" charset="0"/>
                <a:ea typeface="DengXian" panose="02010600030101010101" pitchFamily="2" charset="-122"/>
              </a:rPr>
              <a:t>) systematically improves model: observation comparisons </a:t>
            </a:r>
            <a:r>
              <a:rPr lang="en-US" sz="1600" u="sng" dirty="0">
                <a:latin typeface="Times New Roman" panose="02020603050405020304" pitchFamily="18" charset="0"/>
                <a:ea typeface="DengXian" panose="02010600030101010101" pitchFamily="2" charset="-122"/>
              </a:rPr>
              <a:t>for primary VOCs</a:t>
            </a:r>
            <a:r>
              <a:rPr lang="en-US" sz="1600" dirty="0">
                <a:latin typeface="Times New Roman" panose="02020603050405020304" pitchFamily="18" charset="0"/>
                <a:ea typeface="DengXian" panose="02010600030101010101" pitchFamily="2" charset="-122"/>
              </a:rPr>
              <a:t>. However, the model misses photochemical production sources </a:t>
            </a:r>
            <a:r>
              <a:rPr lang="en-US" sz="1600" u="sng" dirty="0">
                <a:latin typeface="Times New Roman" panose="02020603050405020304" pitchFamily="18" charset="0"/>
                <a:ea typeface="DengXian" panose="02010600030101010101" pitchFamily="2" charset="-122"/>
              </a:rPr>
              <a:t>for OVOCs</a:t>
            </a:r>
            <a:r>
              <a:rPr lang="en-US" sz="1600" dirty="0">
                <a:latin typeface="Times New Roman" panose="02020603050405020304" pitchFamily="18" charset="0"/>
                <a:ea typeface="DengXian" panose="02010600030101010101" pitchFamily="2" charset="-122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DengXian" panose="02010600030101010101" pitchFamily="2" charset="-122"/>
              </a:rPr>
              <a:t>BB emissions play a far more important role than previous understanding.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C10FA8-6FE6-E3B9-E50A-6737CDD5E525}"/>
              </a:ext>
            </a:extLst>
          </p:cNvPr>
          <p:cNvSpPr txBox="1"/>
          <p:nvPr/>
        </p:nvSpPr>
        <p:spPr>
          <a:xfrm>
            <a:off x="751591" y="5280231"/>
            <a:ext cx="5856842" cy="101566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DengXian" panose="02010600030101010101" pitchFamily="2" charset="-122"/>
              </a:rPr>
              <a:t>To be submitted. Stay tuned! </a:t>
            </a:r>
          </a:p>
          <a:p>
            <a:pPr lvl="1"/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DengXian" panose="02010600030101010101" pitchFamily="2" charset="-122"/>
                <a:hlinkClick r:id="rId4"/>
              </a:rPr>
              <a:t>lixu.jin@umconnect.umt.edu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</a:p>
          <a:p>
            <a:pPr lvl="1"/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ea typeface="DengXian" panose="02010600030101010101" pitchFamily="2" charset="-122"/>
              </a:rPr>
              <a:t>Twitter: </a:t>
            </a:r>
            <a:r>
              <a:rPr lang="en-US" sz="2000" b="0" i="0" dirty="0">
                <a:solidFill>
                  <a:srgbClr val="00B0F0"/>
                </a:solidFill>
                <a:effectLst/>
                <a:latin typeface="TwitterChirp"/>
              </a:rPr>
              <a:t>@Lixu_Jin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1BDE8A-2CFE-65A0-3521-4E705B523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950" y="5940589"/>
            <a:ext cx="273064" cy="254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9287E9-5074-3DF0-399F-E87D5B6E02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950" y="5676723"/>
            <a:ext cx="332275" cy="2638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DF40BB-461E-1F3A-2157-A9470E11A8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574" y="5413974"/>
            <a:ext cx="206440" cy="1692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B25BF7-7BD3-FD68-8D7C-5D17632F01D8}"/>
              </a:ext>
            </a:extLst>
          </p:cNvPr>
          <p:cNvSpPr txBox="1"/>
          <p:nvPr/>
        </p:nvSpPr>
        <p:spPr>
          <a:xfrm>
            <a:off x="134486" y="2663177"/>
            <a:ext cx="6900159" cy="23083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DengXian" panose="02010600030101010101" pitchFamily="2" charset="-122"/>
              </a:rPr>
              <a:t>Future work</a:t>
            </a:r>
            <a:r>
              <a:rPr lang="en-US" sz="1600" dirty="0">
                <a:latin typeface="Times New Roman" panose="02020603050405020304" pitchFamily="18" charset="0"/>
                <a:ea typeface="DengXian" panose="02010600030101010101" pitchFamily="2" charset="-122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DengXian" panose="02010600030101010101" pitchFamily="2" charset="-122"/>
              </a:rPr>
              <a:t>GEOS-Chem chemistry mechanisms miss secondary HCHO production source by comparing to near-explicit chemistry (MCM).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DengXian" panose="02010600030101010101" pitchFamily="2" charset="-122"/>
              </a:rPr>
              <a:t>We need to figure out the 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DengXian" panose="02010600030101010101" pitchFamily="2" charset="-122"/>
              </a:rPr>
              <a:t>missing secondary source for formaldehyde.</a:t>
            </a:r>
            <a:endParaRPr lang="en-US" sz="1600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DengXian" panose="02010600030101010101" pitchFamily="2" charset="-122"/>
              </a:rPr>
              <a:t>Also , we will customize chemistry of furans and other VOCs into the GEOS-Chem, </a:t>
            </a:r>
            <a:r>
              <a:rPr lang="en-US" sz="1600" dirty="0">
                <a:latin typeface="Times New Roman" panose="02020603050405020304" pitchFamily="18" charset="0"/>
                <a:ea typeface="DengXian" panose="02010600030101010101" pitchFamily="2" charset="-122"/>
              </a:rPr>
              <a:t>due to their significant OH reactivity contribution and corresponding chemical impacts.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A22C0F2-FE83-4B0D-8292-83FA70736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00D88-C609-4823-8A92-B161A30E40EB}" type="slidenum">
              <a:rPr lang="en-US" smtClean="0"/>
              <a:t>11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200420-6DED-40C4-A1CF-177663A58BA1}"/>
              </a:ext>
            </a:extLst>
          </p:cNvPr>
          <p:cNvSpPr txBox="1"/>
          <p:nvPr/>
        </p:nvSpPr>
        <p:spPr>
          <a:xfrm>
            <a:off x="7649721" y="2170330"/>
            <a:ext cx="27827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</a:p>
          <a:p>
            <a:r>
              <a:rPr lang="en-US" sz="1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GEOS-Chem chemical mechanism</a:t>
            </a:r>
          </a:p>
          <a:p>
            <a:r>
              <a:rPr lang="en-US" sz="1200" b="1" dirty="0">
                <a:solidFill>
                  <a:srgbClr val="13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Explicit chemical mechanism (MCM)</a:t>
            </a:r>
          </a:p>
        </p:txBody>
      </p:sp>
    </p:spTree>
    <p:extLst>
      <p:ext uri="{BB962C8B-B14F-4D97-AF65-F5344CB8AC3E}">
        <p14:creationId xmlns:p14="http://schemas.microsoft.com/office/powerpoint/2010/main" val="1276972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8319F-7108-64C9-738E-6880B04CB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materials (see following slides)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4ACD0-2E57-4554-619F-7C5F052F0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3AD4F5-F01D-7DAE-360F-B745ABDA3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00D88-C609-4823-8A92-B161A30E40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891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7BDA532-4090-2548-3A52-FFD653A8D48D}"/>
              </a:ext>
            </a:extLst>
          </p:cNvPr>
          <p:cNvSpPr txBox="1"/>
          <p:nvPr/>
        </p:nvSpPr>
        <p:spPr>
          <a:xfrm>
            <a:off x="4397687" y="359083"/>
            <a:ext cx="41976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VOC vs CO emission ratio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340" y="820748"/>
            <a:ext cx="8865943" cy="54168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2B6AE-F993-4979-8CC8-12F686126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00D88-C609-4823-8A92-B161A30E40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778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A5DE69-03E7-643D-18EB-65C92B1CD03D}"/>
              </a:ext>
            </a:extLst>
          </p:cNvPr>
          <p:cNvSpPr txBox="1"/>
          <p:nvPr/>
        </p:nvSpPr>
        <p:spPr>
          <a:xfrm>
            <a:off x="6751780" y="1870223"/>
            <a:ext cx="537556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math is conducted to derive the underpredicted BB: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BB impacts = full datasets – least fire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Underestimated BB impacts = BB impacts from observation – from model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sz="16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underestimates by a factor of 3-5 for primary trace gases (similar conclusion is gained for the 2019 FIRE-AQ)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Tripling the BB emissions in the model agree observed VOCs within observation uncertainty except </a:t>
            </a: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xylenes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OVOCs (formaldehyde here)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are BB emissions underestimated?</a:t>
            </a:r>
          </a:p>
          <a:p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(e.g., emission factors, fuel burned, fire detections, and injections?)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4CC037-91F3-2406-C2CB-6B7D09F72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61301"/>
            <a:ext cx="6668655" cy="45114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AAE7FC2-223A-5315-48A5-A72DE96DBEA5}"/>
              </a:ext>
            </a:extLst>
          </p:cNvPr>
          <p:cNvSpPr txBox="1">
            <a:spLocks/>
          </p:cNvSpPr>
          <p:nvPr/>
        </p:nvSpPr>
        <p:spPr>
          <a:xfrm>
            <a:off x="66263" y="8719"/>
            <a:ext cx="12192000" cy="4553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model underpredicts the BB emissions by a factor of 3-5 (Q1 and Q2)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6F25DB-C104-42CE-997F-8C814E6D0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00D88-C609-4823-8A92-B161A30E40E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941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B25E5646-B600-6B19-AC36-4A669F01E31C}"/>
              </a:ext>
            </a:extLst>
          </p:cNvPr>
          <p:cNvSpPr txBox="1"/>
          <p:nvPr/>
        </p:nvSpPr>
        <p:spPr>
          <a:xfrm>
            <a:off x="7207615" y="2140255"/>
            <a:ext cx="2733289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C-130 observations</a:t>
            </a:r>
          </a:p>
          <a:p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GEOS-Chem + Bop2top</a:t>
            </a:r>
          </a:p>
          <a:p>
            <a:r>
              <a:rPr lang="en-US" sz="1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GEOS-Chem + MAMI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GEOS-Chem + PBL65_FT35</a:t>
            </a:r>
          </a:p>
          <a:p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GEOS-Chem + Sf2mami</a:t>
            </a:r>
          </a:p>
          <a:p>
            <a:r>
              <a:rPr lang="en-US" sz="1600" b="1" dirty="0">
                <a:solidFill>
                  <a:srgbClr val="EFB7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GEOS-Chem + Surface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3F3F59-261D-EC91-4E49-F15422C5A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696" y="369332"/>
            <a:ext cx="7098081" cy="52780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F0F529-A3D4-45F8-17DB-CA11277C7643}"/>
              </a:ext>
            </a:extLst>
          </p:cNvPr>
          <p:cNvSpPr txBox="1"/>
          <p:nvPr/>
        </p:nvSpPr>
        <p:spPr>
          <a:xfrm>
            <a:off x="3090024" y="0"/>
            <a:ext cx="5718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VOCs vertical profiles over the western US (FIREX-AQ)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18020-9B20-36CD-EB9C-EC9DAE3D785E}"/>
              </a:ext>
            </a:extLst>
          </p:cNvPr>
          <p:cNvSpPr txBox="1"/>
          <p:nvPr/>
        </p:nvSpPr>
        <p:spPr>
          <a:xfrm>
            <a:off x="7256940" y="2131199"/>
            <a:ext cx="2683964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DC-8 observations</a:t>
            </a:r>
          </a:p>
          <a:p>
            <a:r>
              <a:rPr lang="en-US" sz="1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GEOS-Chem + GFAS</a:t>
            </a:r>
          </a:p>
          <a:p>
            <a:r>
              <a:rPr lang="en-US" sz="14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GEOS-Chem + 3 </a:t>
            </a: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× </a:t>
            </a:r>
            <a:r>
              <a:rPr lang="en-US" sz="14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GFAS</a:t>
            </a:r>
          </a:p>
          <a:p>
            <a:r>
              <a:rPr lang="en-US" sz="1400" b="1" dirty="0">
                <a:solidFill>
                  <a:srgbClr val="EFB7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GEOS-Chem + </a:t>
            </a:r>
            <a:r>
              <a:rPr lang="en-US" altLang="zh-CN" sz="1400" b="1" dirty="0">
                <a:solidFill>
                  <a:srgbClr val="EFB7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noBB</a:t>
            </a:r>
            <a:endParaRPr lang="en-US" sz="1400" b="1" dirty="0">
              <a:solidFill>
                <a:srgbClr val="EFB7B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00" b="1" dirty="0">
              <a:solidFill>
                <a:srgbClr val="EFB7B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00" b="1" dirty="0">
              <a:solidFill>
                <a:srgbClr val="EFB7B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00" b="1" dirty="0">
              <a:solidFill>
                <a:srgbClr val="EFB7B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00" b="1" dirty="0">
              <a:solidFill>
                <a:srgbClr val="EFB7B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00" b="1" dirty="0">
              <a:solidFill>
                <a:srgbClr val="EFB7B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800" b="1" dirty="0">
              <a:solidFill>
                <a:srgbClr val="EFB7B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007022-804E-E9B4-E4FD-F008F58F16ED}"/>
              </a:ext>
            </a:extLst>
          </p:cNvPr>
          <p:cNvSpPr/>
          <p:nvPr/>
        </p:nvSpPr>
        <p:spPr>
          <a:xfrm>
            <a:off x="5195791" y="5616615"/>
            <a:ext cx="23801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ixing ratio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(ppb)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BC95EA-5F92-6593-A992-5F6A703E3E05}"/>
              </a:ext>
            </a:extLst>
          </p:cNvPr>
          <p:cNvSpPr/>
          <p:nvPr/>
        </p:nvSpPr>
        <p:spPr>
          <a:xfrm rot="16200000">
            <a:off x="1371845" y="2808307"/>
            <a:ext cx="18255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Pressure(hPa)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135434-3C0E-806F-9CFA-3D055126FC0C}"/>
              </a:ext>
            </a:extLst>
          </p:cNvPr>
          <p:cNvSpPr txBox="1"/>
          <p:nvPr/>
        </p:nvSpPr>
        <p:spPr>
          <a:xfrm>
            <a:off x="1813313" y="5946783"/>
            <a:ext cx="9787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 conclusion supported by FIREX-AQ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GEOS-C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GFAS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reproduce the BB enhancements in the profile but systematically underpredict BB-related source by a factor of 3-6 for primary VOCs (except MEK; a factor of 2-5 in the WE-CAN).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8F7902-FF6F-3427-1963-6E7B39DB06D3}"/>
              </a:ext>
            </a:extLst>
          </p:cNvPr>
          <p:cNvSpPr/>
          <p:nvPr/>
        </p:nvSpPr>
        <p:spPr>
          <a:xfrm>
            <a:off x="3228972" y="393974"/>
            <a:ext cx="15108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Formaldehyde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42AA1F-DD80-50A0-B093-593D6264EED2}"/>
              </a:ext>
            </a:extLst>
          </p:cNvPr>
          <p:cNvSpPr/>
          <p:nvPr/>
        </p:nvSpPr>
        <p:spPr>
          <a:xfrm>
            <a:off x="5635643" y="397591"/>
            <a:ext cx="14391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Acetaldehyde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0A99FB-4420-40F7-C6B2-C6AEFB284E8C}"/>
              </a:ext>
            </a:extLst>
          </p:cNvPr>
          <p:cNvSpPr/>
          <p:nvPr/>
        </p:nvSpPr>
        <p:spPr>
          <a:xfrm>
            <a:off x="8525212" y="399877"/>
            <a:ext cx="9728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Acetone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8DF4B2-F199-4D1F-8A3A-A2FC52971CD9}"/>
              </a:ext>
            </a:extLst>
          </p:cNvPr>
          <p:cNvSpPr/>
          <p:nvPr/>
        </p:nvSpPr>
        <p:spPr>
          <a:xfrm>
            <a:off x="6339108" y="2172323"/>
            <a:ext cx="7357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MEK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C5EC12-6004-6E87-166F-D14CF31048D2}"/>
              </a:ext>
            </a:extLst>
          </p:cNvPr>
          <p:cNvSpPr/>
          <p:nvPr/>
        </p:nvSpPr>
        <p:spPr>
          <a:xfrm>
            <a:off x="3788132" y="3945790"/>
            <a:ext cx="9517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Benzene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33F251-4EA2-8E25-7765-4E4E9ED6A844}"/>
              </a:ext>
            </a:extLst>
          </p:cNvPr>
          <p:cNvSpPr/>
          <p:nvPr/>
        </p:nvSpPr>
        <p:spPr>
          <a:xfrm>
            <a:off x="6127376" y="3940597"/>
            <a:ext cx="9136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Toluene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7151D0-0F29-95C3-26B4-5E85A048FA2E}"/>
              </a:ext>
            </a:extLst>
          </p:cNvPr>
          <p:cNvSpPr/>
          <p:nvPr/>
        </p:nvSpPr>
        <p:spPr>
          <a:xfrm>
            <a:off x="8426595" y="3947696"/>
            <a:ext cx="9136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Xylenes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39A373-F9F2-C191-3619-B9CB8BA57289}"/>
              </a:ext>
            </a:extLst>
          </p:cNvPr>
          <p:cNvSpPr/>
          <p:nvPr/>
        </p:nvSpPr>
        <p:spPr>
          <a:xfrm>
            <a:off x="3826167" y="2179598"/>
            <a:ext cx="9136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Propane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56BADD-3616-4838-A7EA-EADDA2E6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00D88-C609-4823-8A92-B161A30E40E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370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839F3E-73FB-0DF7-E3C8-7305B0FB3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0656"/>
            <a:ext cx="12194897" cy="29931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934828-5367-AA9E-9B93-1299EAD10829}"/>
              </a:ext>
            </a:extLst>
          </p:cNvPr>
          <p:cNvSpPr txBox="1"/>
          <p:nvPr/>
        </p:nvSpPr>
        <p:spPr>
          <a:xfrm>
            <a:off x="9926694" y="2644170"/>
            <a:ext cx="1900685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PTR-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ToF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-MS observation</a:t>
            </a:r>
          </a:p>
          <a:p>
            <a:r>
              <a:rPr lang="en-US" sz="12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TOGA observation</a:t>
            </a:r>
          </a:p>
          <a:p>
            <a:r>
              <a:rPr lang="en-US" sz="12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I-CIMS observation</a:t>
            </a:r>
          </a:p>
          <a:p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GEOS-Chem + GFED4</a:t>
            </a:r>
          </a:p>
          <a:p>
            <a:r>
              <a:rPr lang="en-US" sz="1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GEOS-Chem + GFAS</a:t>
            </a:r>
          </a:p>
          <a:p>
            <a:r>
              <a:rPr lang="en-US" sz="1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GEOS-Chem + QFED</a:t>
            </a:r>
          </a:p>
          <a:p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GEOS-Chem + 3 </a:t>
            </a:r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× GFAS</a:t>
            </a:r>
            <a:endParaRPr lang="en-US" sz="12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b="1" dirty="0">
                <a:solidFill>
                  <a:srgbClr val="EFB7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GEOS-Chem + </a:t>
            </a:r>
            <a:r>
              <a:rPr lang="en-US" altLang="zh-CN" sz="1200" b="1" dirty="0">
                <a:solidFill>
                  <a:srgbClr val="EFB7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noBB</a:t>
            </a:r>
            <a:endParaRPr lang="en-US" sz="1200" b="1" dirty="0">
              <a:solidFill>
                <a:srgbClr val="EFB7B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80F739-5F72-B77B-4CE9-DD8D914954DF}"/>
              </a:ext>
            </a:extLst>
          </p:cNvPr>
          <p:cNvSpPr/>
          <p:nvPr/>
        </p:nvSpPr>
        <p:spPr>
          <a:xfrm>
            <a:off x="2425402" y="1566864"/>
            <a:ext cx="15119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Formic acid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D8C23B-FD99-8DA4-4A50-9B2F6055B87F}"/>
              </a:ext>
            </a:extLst>
          </p:cNvPr>
          <p:cNvSpPr/>
          <p:nvPr/>
        </p:nvSpPr>
        <p:spPr>
          <a:xfrm>
            <a:off x="6362715" y="1566864"/>
            <a:ext cx="15119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Acetic acid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AC60EF-13C6-D687-60BC-907364AA9C83}"/>
              </a:ext>
            </a:extLst>
          </p:cNvPr>
          <p:cNvSpPr/>
          <p:nvPr/>
        </p:nvSpPr>
        <p:spPr>
          <a:xfrm>
            <a:off x="9202470" y="1581532"/>
            <a:ext cx="26249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Lumped C 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≥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aldehydes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412C18-5E3B-14D5-B524-D32CBD37886F}"/>
              </a:ext>
            </a:extLst>
          </p:cNvPr>
          <p:cNvSpPr txBox="1"/>
          <p:nvPr/>
        </p:nvSpPr>
        <p:spPr>
          <a:xfrm>
            <a:off x="2690914" y="988991"/>
            <a:ext cx="72357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VOC vertical profiles over </a:t>
            </a:r>
            <a:r>
              <a:rPr lang="en-US" altLang="zh-CN" sz="24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estern US (WE-CAN)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0C7E10-CB87-4B28-C5A2-CC5C2A755E55}"/>
              </a:ext>
            </a:extLst>
          </p:cNvPr>
          <p:cNvSpPr txBox="1"/>
          <p:nvPr/>
        </p:nvSpPr>
        <p:spPr>
          <a:xfrm>
            <a:off x="1573645" y="5222678"/>
            <a:ext cx="9303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photochemical production source for formic acid, acetic acid, and lumped C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≥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aldehyde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CC3A94-6104-4DCD-9A79-11D408EB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00D88-C609-4823-8A92-B161A30E40E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E180B5-DD0A-F9EA-3FE9-B85AF7533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505" y="437555"/>
            <a:ext cx="7966984" cy="59436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EEFB861-864C-8DD4-E40E-70BA96EB584E}"/>
              </a:ext>
            </a:extLst>
          </p:cNvPr>
          <p:cNvSpPr/>
          <p:nvPr/>
        </p:nvSpPr>
        <p:spPr>
          <a:xfrm>
            <a:off x="5195791" y="6381179"/>
            <a:ext cx="23801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ixing ratio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(ppb)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878A7A-C040-38FF-DBDB-596D09EEBE5F}"/>
              </a:ext>
            </a:extLst>
          </p:cNvPr>
          <p:cNvSpPr/>
          <p:nvPr/>
        </p:nvSpPr>
        <p:spPr>
          <a:xfrm rot="16200000">
            <a:off x="1000312" y="3431457"/>
            <a:ext cx="18255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Pressure(hPa)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418442-D69D-81ED-ACE0-FC34CFAD2170}"/>
              </a:ext>
            </a:extLst>
          </p:cNvPr>
          <p:cNvSpPr txBox="1"/>
          <p:nvPr/>
        </p:nvSpPr>
        <p:spPr>
          <a:xfrm>
            <a:off x="7435948" y="2421504"/>
            <a:ext cx="2683964" cy="19620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C-130 observations</a:t>
            </a:r>
          </a:p>
          <a:p>
            <a:r>
              <a:rPr lang="en-US" sz="1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TOGA observation</a:t>
            </a:r>
          </a:p>
          <a:p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GEOS-Chem + GFED4</a:t>
            </a:r>
          </a:p>
          <a:p>
            <a:r>
              <a:rPr lang="en-US" sz="1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GEOS-Chem + GFAS</a:t>
            </a:r>
          </a:p>
          <a:p>
            <a:r>
              <a:rPr lang="en-US" sz="1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GEOS-Chem + QFED</a:t>
            </a:r>
          </a:p>
          <a:p>
            <a:endParaRPr lang="en-US" sz="1200" b="1" dirty="0">
              <a:solidFill>
                <a:srgbClr val="EFB7B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b="1" dirty="0">
              <a:solidFill>
                <a:srgbClr val="EFB7B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600" b="1" dirty="0">
              <a:solidFill>
                <a:srgbClr val="EFB7B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800" b="1" dirty="0">
              <a:solidFill>
                <a:srgbClr val="EFB7B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50" b="1" dirty="0">
              <a:solidFill>
                <a:srgbClr val="EFB7B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DCD730-AD78-8A32-626A-04E5FD5A8EF7}"/>
              </a:ext>
            </a:extLst>
          </p:cNvPr>
          <p:cNvSpPr/>
          <p:nvPr/>
        </p:nvSpPr>
        <p:spPr>
          <a:xfrm>
            <a:off x="3100234" y="491190"/>
            <a:ext cx="15108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Formaldehyde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03932B-2742-1F04-ED7A-028225648E21}"/>
              </a:ext>
            </a:extLst>
          </p:cNvPr>
          <p:cNvSpPr/>
          <p:nvPr/>
        </p:nvSpPr>
        <p:spPr>
          <a:xfrm>
            <a:off x="5754829" y="499579"/>
            <a:ext cx="14391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Acetaldehyde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2A660F-05AF-31D2-6C6E-93C0953CE11E}"/>
              </a:ext>
            </a:extLst>
          </p:cNvPr>
          <p:cNvSpPr/>
          <p:nvPr/>
        </p:nvSpPr>
        <p:spPr>
          <a:xfrm>
            <a:off x="8857633" y="493887"/>
            <a:ext cx="9728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Acetone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F1F7F-EF28-B258-F5C7-6259007867CA}"/>
              </a:ext>
            </a:extLst>
          </p:cNvPr>
          <p:cNvSpPr/>
          <p:nvPr/>
        </p:nvSpPr>
        <p:spPr>
          <a:xfrm>
            <a:off x="6455429" y="2515900"/>
            <a:ext cx="7357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MEK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DD51CB-A27A-915C-47F2-40349576BFCD}"/>
              </a:ext>
            </a:extLst>
          </p:cNvPr>
          <p:cNvSpPr/>
          <p:nvPr/>
        </p:nvSpPr>
        <p:spPr>
          <a:xfrm>
            <a:off x="3611033" y="4480420"/>
            <a:ext cx="9517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Benzene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370353-8902-C65E-8813-A1E171BFC69E}"/>
              </a:ext>
            </a:extLst>
          </p:cNvPr>
          <p:cNvSpPr/>
          <p:nvPr/>
        </p:nvSpPr>
        <p:spPr>
          <a:xfrm>
            <a:off x="6277448" y="4475227"/>
            <a:ext cx="9136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Toluene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05A5C6-74BC-120D-7E78-0391ADBAC010}"/>
              </a:ext>
            </a:extLst>
          </p:cNvPr>
          <p:cNvSpPr/>
          <p:nvPr/>
        </p:nvSpPr>
        <p:spPr>
          <a:xfrm>
            <a:off x="8929005" y="4482326"/>
            <a:ext cx="9136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Xylenes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733D2A-2A3D-B047-F25E-E9C6B31E3770}"/>
              </a:ext>
            </a:extLst>
          </p:cNvPr>
          <p:cNvSpPr/>
          <p:nvPr/>
        </p:nvSpPr>
        <p:spPr>
          <a:xfrm>
            <a:off x="3686534" y="2471838"/>
            <a:ext cx="9136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Propane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B104A2-F6FD-F3AE-81C9-4BAEF37CE155}"/>
              </a:ext>
            </a:extLst>
          </p:cNvPr>
          <p:cNvSpPr txBox="1"/>
          <p:nvPr/>
        </p:nvSpPr>
        <p:spPr>
          <a:xfrm>
            <a:off x="1543574" y="70602"/>
            <a:ext cx="97228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VOC vertical profiles over </a:t>
            </a:r>
            <a:r>
              <a:rPr lang="en-US" altLang="zh-CN" sz="24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estern US (least-fires region for WE-CAN)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63EDE-4847-4320-AFFC-952C64DA2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00D88-C609-4823-8A92-B161A30E40E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406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335428A-65DE-B958-0460-8C5D4674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289" y="517482"/>
            <a:ext cx="6962913" cy="52780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F0F529-A3D4-45F8-17DB-CA11277C7643}"/>
              </a:ext>
            </a:extLst>
          </p:cNvPr>
          <p:cNvSpPr txBox="1"/>
          <p:nvPr/>
        </p:nvSpPr>
        <p:spPr>
          <a:xfrm>
            <a:off x="1982976" y="211211"/>
            <a:ext cx="8243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VOCs vertical profiles over the western US (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least BB-impacted for FIREX-AQ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18020-9B20-36CD-EB9C-EC9DAE3D785E}"/>
              </a:ext>
            </a:extLst>
          </p:cNvPr>
          <p:cNvSpPr txBox="1"/>
          <p:nvPr/>
        </p:nvSpPr>
        <p:spPr>
          <a:xfrm>
            <a:off x="7248551" y="2266728"/>
            <a:ext cx="2683964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DC-8 observations</a:t>
            </a:r>
          </a:p>
          <a:p>
            <a:r>
              <a:rPr lang="en-US" sz="1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GEOS-Chem + GFAS</a:t>
            </a:r>
          </a:p>
          <a:p>
            <a:r>
              <a:rPr lang="en-US" sz="14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GEOS-Chem + 3 </a:t>
            </a: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× </a:t>
            </a:r>
            <a:r>
              <a:rPr lang="en-US" sz="14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GFAS</a:t>
            </a:r>
          </a:p>
          <a:p>
            <a:r>
              <a:rPr lang="en-US" sz="1400" b="1" dirty="0">
                <a:solidFill>
                  <a:srgbClr val="EFB7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GEOS-Chem + </a:t>
            </a:r>
            <a:r>
              <a:rPr lang="en-US" altLang="zh-CN" sz="1400" b="1" dirty="0">
                <a:solidFill>
                  <a:srgbClr val="EFB7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noBB</a:t>
            </a:r>
            <a:endParaRPr lang="en-US" sz="1400" b="1" dirty="0">
              <a:solidFill>
                <a:srgbClr val="EFB7B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00" b="1" dirty="0">
              <a:solidFill>
                <a:srgbClr val="EFB7B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00" b="1" dirty="0">
              <a:solidFill>
                <a:srgbClr val="EFB7B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00" b="1" dirty="0">
              <a:solidFill>
                <a:srgbClr val="EFB7B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00" b="1" dirty="0">
              <a:solidFill>
                <a:srgbClr val="EFB7B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00" b="1" dirty="0">
              <a:solidFill>
                <a:srgbClr val="EFB7B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800" b="1" dirty="0">
              <a:solidFill>
                <a:srgbClr val="EFB7B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007022-804E-E9B4-E4FD-F008F58F16ED}"/>
              </a:ext>
            </a:extLst>
          </p:cNvPr>
          <p:cNvSpPr/>
          <p:nvPr/>
        </p:nvSpPr>
        <p:spPr>
          <a:xfrm>
            <a:off x="5187402" y="5716528"/>
            <a:ext cx="23801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ixing ratio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(ppb)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BC95EA-5F92-6593-A992-5F6A703E3E05}"/>
              </a:ext>
            </a:extLst>
          </p:cNvPr>
          <p:cNvSpPr/>
          <p:nvPr/>
        </p:nvSpPr>
        <p:spPr>
          <a:xfrm rot="16200000">
            <a:off x="1363456" y="2908220"/>
            <a:ext cx="18255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Pressure(hPa)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556209-526B-BAC5-5ADE-EEE005FC5873}"/>
              </a:ext>
            </a:extLst>
          </p:cNvPr>
          <p:cNvSpPr/>
          <p:nvPr/>
        </p:nvSpPr>
        <p:spPr>
          <a:xfrm>
            <a:off x="3220583" y="493887"/>
            <a:ext cx="15108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Formaldehyde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B8891E-75B4-6B50-59CE-4198D2AAD434}"/>
              </a:ext>
            </a:extLst>
          </p:cNvPr>
          <p:cNvSpPr/>
          <p:nvPr/>
        </p:nvSpPr>
        <p:spPr>
          <a:xfrm>
            <a:off x="5627254" y="497504"/>
            <a:ext cx="14391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Acetaldehyde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53E614-B159-3E59-0D1C-625349A140B1}"/>
              </a:ext>
            </a:extLst>
          </p:cNvPr>
          <p:cNvSpPr/>
          <p:nvPr/>
        </p:nvSpPr>
        <p:spPr>
          <a:xfrm>
            <a:off x="8427804" y="504207"/>
            <a:ext cx="9728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Acetone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0BD85C-DE4F-DDE4-7950-243227D81E84}"/>
              </a:ext>
            </a:extLst>
          </p:cNvPr>
          <p:cNvSpPr/>
          <p:nvPr/>
        </p:nvSpPr>
        <p:spPr>
          <a:xfrm>
            <a:off x="6330719" y="2272236"/>
            <a:ext cx="7357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MEK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D04391-232E-3468-53CD-AE2C2472C16A}"/>
              </a:ext>
            </a:extLst>
          </p:cNvPr>
          <p:cNvSpPr/>
          <p:nvPr/>
        </p:nvSpPr>
        <p:spPr>
          <a:xfrm>
            <a:off x="3779743" y="4045703"/>
            <a:ext cx="9517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Benzene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585631-C48C-F781-12A0-16A8344B1403}"/>
              </a:ext>
            </a:extLst>
          </p:cNvPr>
          <p:cNvSpPr/>
          <p:nvPr/>
        </p:nvSpPr>
        <p:spPr>
          <a:xfrm>
            <a:off x="6118987" y="4040510"/>
            <a:ext cx="9136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Toluene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DD7A2F-43B3-723C-709B-2EB7A3E851F6}"/>
              </a:ext>
            </a:extLst>
          </p:cNvPr>
          <p:cNvSpPr/>
          <p:nvPr/>
        </p:nvSpPr>
        <p:spPr>
          <a:xfrm>
            <a:off x="8418206" y="4047609"/>
            <a:ext cx="9136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Xylenes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19C851-855E-FCA7-8B05-48563D206E46}"/>
              </a:ext>
            </a:extLst>
          </p:cNvPr>
          <p:cNvSpPr/>
          <p:nvPr/>
        </p:nvSpPr>
        <p:spPr>
          <a:xfrm>
            <a:off x="3817778" y="2279511"/>
            <a:ext cx="9136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Propane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ED82C6-72E1-99CF-0E05-C6E4D09B6174}"/>
              </a:ext>
            </a:extLst>
          </p:cNvPr>
          <p:cNvSpPr txBox="1"/>
          <p:nvPr/>
        </p:nvSpPr>
        <p:spPr>
          <a:xfrm>
            <a:off x="1493240" y="6116638"/>
            <a:ext cx="9303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are problems beyond BB emissions as suggested by the relatively clean environment: missing HCHO, acetaldehyde, propane, benzene, and toluene.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5F3D43-B182-41AE-B800-E7A100EF5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00D88-C609-4823-8A92-B161A30E40E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83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628D56-98D0-43D3-BE86-F3BD6888AB93}"/>
              </a:ext>
            </a:extLst>
          </p:cNvPr>
          <p:cNvSpPr txBox="1"/>
          <p:nvPr/>
        </p:nvSpPr>
        <p:spPr>
          <a:xfrm>
            <a:off x="5780284" y="5292910"/>
            <a:ext cx="6356300" cy="147732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total VOC emissions diff by 30-40% across 3 widely used BB emission inventories for this region (GFED4, QFED, and GFAS).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the 2019 fire season, the VOC BB emission is only 1/6 of that in 2018 for this region.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91E1FD-2887-4505-A26C-3287D23C1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9" y="3864872"/>
            <a:ext cx="5650293" cy="29931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8B943B-7094-40B0-B1FF-8075B0ACD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341" y="662330"/>
            <a:ext cx="5637607" cy="301281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4B0ECAB-4836-4624-A61D-0AE4D63E8880}"/>
              </a:ext>
            </a:extLst>
          </p:cNvPr>
          <p:cNvSpPr/>
          <p:nvPr/>
        </p:nvSpPr>
        <p:spPr>
          <a:xfrm>
            <a:off x="9253490" y="3176662"/>
            <a:ext cx="1708609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405 GgC or 14%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F07011-8F20-4117-9756-3BFA09660AF6}"/>
              </a:ext>
            </a:extLst>
          </p:cNvPr>
          <p:cNvSpPr/>
          <p:nvPr/>
        </p:nvSpPr>
        <p:spPr>
          <a:xfrm>
            <a:off x="3755508" y="6359342"/>
            <a:ext cx="186891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2272 GgC or </a:t>
            </a:r>
            <a:r>
              <a:rPr lang="en-US" b="1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78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% 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5F8AE1-B8F0-47A9-90EF-6DD8C512E11F}"/>
              </a:ext>
            </a:extLst>
          </p:cNvPr>
          <p:cNvSpPr txBox="1"/>
          <p:nvPr/>
        </p:nvSpPr>
        <p:spPr>
          <a:xfrm>
            <a:off x="8680571" y="5000537"/>
            <a:ext cx="2338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pt-BR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1e12 atomsC</a:t>
            </a:r>
            <a:r>
              <a:rPr lang="pt-B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/cm2/s]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D39DE8B-DABC-409F-802D-EC903E804F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2061" y="3970807"/>
            <a:ext cx="4626828" cy="47683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77287C3-C6B0-48D2-B472-BE6B873C5011}"/>
              </a:ext>
            </a:extLst>
          </p:cNvPr>
          <p:cNvSpPr txBox="1"/>
          <p:nvPr/>
        </p:nvSpPr>
        <p:spPr>
          <a:xfrm>
            <a:off x="6042061" y="3695813"/>
            <a:ext cx="3459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Biomass burning/Anthropogenic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2F3A3AA-11DC-4580-91CA-B15856426B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7354" y="4617138"/>
            <a:ext cx="4626828" cy="40716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F9B707D-1C97-4CC5-B7D2-DCC687333133}"/>
              </a:ext>
            </a:extLst>
          </p:cNvPr>
          <p:cNvSpPr txBox="1"/>
          <p:nvPr/>
        </p:nvSpPr>
        <p:spPr>
          <a:xfrm>
            <a:off x="6004569" y="4309361"/>
            <a:ext cx="3002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iogenic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81D4CA-B8E5-4106-8EA7-1DFB2D545D37}"/>
              </a:ext>
            </a:extLst>
          </p:cNvPr>
          <p:cNvSpPr/>
          <p:nvPr/>
        </p:nvSpPr>
        <p:spPr>
          <a:xfrm>
            <a:off x="491720" y="3522305"/>
            <a:ext cx="4976076" cy="123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9403B1-1CE3-444E-950E-1A55C14843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42" y="652840"/>
            <a:ext cx="5600778" cy="29931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33365A-F369-4EAB-93D8-648A4AF1BB8E}"/>
              </a:ext>
            </a:extLst>
          </p:cNvPr>
          <p:cNvSpPr/>
          <p:nvPr/>
        </p:nvSpPr>
        <p:spPr>
          <a:xfrm>
            <a:off x="4025002" y="3169481"/>
            <a:ext cx="1554721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242 GgC or 8%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4E57DA-C039-4CD7-9474-2E4F97B77844}"/>
              </a:ext>
            </a:extLst>
          </p:cNvPr>
          <p:cNvSpPr/>
          <p:nvPr/>
        </p:nvSpPr>
        <p:spPr>
          <a:xfrm>
            <a:off x="2921035" y="702764"/>
            <a:ext cx="266823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iomass burning (GFAS)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19A9A8-1B84-4A79-868C-3BAEA97DA828}"/>
              </a:ext>
            </a:extLst>
          </p:cNvPr>
          <p:cNvSpPr txBox="1"/>
          <p:nvPr/>
        </p:nvSpPr>
        <p:spPr>
          <a:xfrm>
            <a:off x="7555508" y="710681"/>
            <a:ext cx="340580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Anthropogenic (EPA NEI 2011)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24542D-5E50-4B38-88D2-4C4119BC108A}"/>
              </a:ext>
            </a:extLst>
          </p:cNvPr>
          <p:cNvSpPr txBox="1"/>
          <p:nvPr/>
        </p:nvSpPr>
        <p:spPr>
          <a:xfrm>
            <a:off x="3115383" y="3916501"/>
            <a:ext cx="249446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Biogenic (MEGAN)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A3292BD-25BD-63F7-2FFB-1C13D673BBC7}"/>
              </a:ext>
            </a:extLst>
          </p:cNvPr>
          <p:cNvSpPr txBox="1">
            <a:spLocks/>
          </p:cNvSpPr>
          <p:nvPr/>
        </p:nvSpPr>
        <p:spPr>
          <a:xfrm>
            <a:off x="9787" y="-5002"/>
            <a:ext cx="10728121" cy="456195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understanding of primary VOC emission in 2018 Summer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A45B88-86FC-47DB-8E2A-04957F90A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00D88-C609-4823-8A92-B161A30E40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933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628D56-98D0-43D3-BE86-F3BD6888AB93}"/>
              </a:ext>
            </a:extLst>
          </p:cNvPr>
          <p:cNvSpPr txBox="1"/>
          <p:nvPr/>
        </p:nvSpPr>
        <p:spPr>
          <a:xfrm>
            <a:off x="5780284" y="5292910"/>
            <a:ext cx="6356300" cy="147732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total VOC emissions diff by 30-40% across 3 widely used BB emission inventories for this region (GFED4, QFED, and GFAS).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the 2019 fire season, the VOC BB emission is only 1/6 of that in 2018 for this region.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91E1FD-2887-4505-A26C-3287D23C1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9" y="3864872"/>
            <a:ext cx="5650293" cy="29931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8B943B-7094-40B0-B1FF-8075B0ACD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341" y="662330"/>
            <a:ext cx="5637607" cy="301281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4B0ECAB-4836-4624-A61D-0AE4D63E8880}"/>
              </a:ext>
            </a:extLst>
          </p:cNvPr>
          <p:cNvSpPr/>
          <p:nvPr/>
        </p:nvSpPr>
        <p:spPr>
          <a:xfrm>
            <a:off x="9253490" y="3176662"/>
            <a:ext cx="1708609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405 GgC or 14%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F07011-8F20-4117-9756-3BFA09660AF6}"/>
              </a:ext>
            </a:extLst>
          </p:cNvPr>
          <p:cNvSpPr/>
          <p:nvPr/>
        </p:nvSpPr>
        <p:spPr>
          <a:xfrm>
            <a:off x="3755508" y="6359342"/>
            <a:ext cx="186891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2272 GgC or </a:t>
            </a:r>
            <a:r>
              <a:rPr lang="en-US" b="1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78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% 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5F8AE1-B8F0-47A9-90EF-6DD8C512E11F}"/>
              </a:ext>
            </a:extLst>
          </p:cNvPr>
          <p:cNvSpPr txBox="1"/>
          <p:nvPr/>
        </p:nvSpPr>
        <p:spPr>
          <a:xfrm>
            <a:off x="8680571" y="5000537"/>
            <a:ext cx="2338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pt-BR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1e12 atomsC</a:t>
            </a:r>
            <a:r>
              <a:rPr lang="pt-B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/cm2/s]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D39DE8B-DABC-409F-802D-EC903E804F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2061" y="3970807"/>
            <a:ext cx="4626828" cy="47683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77287C3-C6B0-48D2-B472-BE6B873C5011}"/>
              </a:ext>
            </a:extLst>
          </p:cNvPr>
          <p:cNvSpPr txBox="1"/>
          <p:nvPr/>
        </p:nvSpPr>
        <p:spPr>
          <a:xfrm>
            <a:off x="6042061" y="3695813"/>
            <a:ext cx="3459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Biomass burning/Anthropogenic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2F3A3AA-11DC-4580-91CA-B15856426B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7354" y="4617138"/>
            <a:ext cx="4626828" cy="40716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F9B707D-1C97-4CC5-B7D2-DCC687333133}"/>
              </a:ext>
            </a:extLst>
          </p:cNvPr>
          <p:cNvSpPr txBox="1"/>
          <p:nvPr/>
        </p:nvSpPr>
        <p:spPr>
          <a:xfrm>
            <a:off x="6004569" y="4309361"/>
            <a:ext cx="3002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iogenic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81D4CA-B8E5-4106-8EA7-1DFB2D545D37}"/>
              </a:ext>
            </a:extLst>
          </p:cNvPr>
          <p:cNvSpPr/>
          <p:nvPr/>
        </p:nvSpPr>
        <p:spPr>
          <a:xfrm>
            <a:off x="491720" y="3522305"/>
            <a:ext cx="4976076" cy="123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9403B1-1CE3-444E-950E-1A55C14843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42" y="652840"/>
            <a:ext cx="5600778" cy="29931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33365A-F369-4EAB-93D8-648A4AF1BB8E}"/>
              </a:ext>
            </a:extLst>
          </p:cNvPr>
          <p:cNvSpPr/>
          <p:nvPr/>
        </p:nvSpPr>
        <p:spPr>
          <a:xfrm>
            <a:off x="4025002" y="3169481"/>
            <a:ext cx="1554721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242 GgC or 8%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4E57DA-C039-4CD7-9474-2E4F97B77844}"/>
              </a:ext>
            </a:extLst>
          </p:cNvPr>
          <p:cNvSpPr/>
          <p:nvPr/>
        </p:nvSpPr>
        <p:spPr>
          <a:xfrm>
            <a:off x="2921035" y="702764"/>
            <a:ext cx="266823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iomass burning (GFAS)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19A9A8-1B84-4A79-868C-3BAEA97DA828}"/>
              </a:ext>
            </a:extLst>
          </p:cNvPr>
          <p:cNvSpPr txBox="1"/>
          <p:nvPr/>
        </p:nvSpPr>
        <p:spPr>
          <a:xfrm>
            <a:off x="7555508" y="710681"/>
            <a:ext cx="340580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Anthropogenic (EPA NEI 2011)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24542D-5E50-4B38-88D2-4C4119BC108A}"/>
              </a:ext>
            </a:extLst>
          </p:cNvPr>
          <p:cNvSpPr txBox="1"/>
          <p:nvPr/>
        </p:nvSpPr>
        <p:spPr>
          <a:xfrm>
            <a:off x="3115383" y="3916501"/>
            <a:ext cx="249446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Biogenic (MEGAN)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A3292BD-25BD-63F7-2FFB-1C13D673BBC7}"/>
              </a:ext>
            </a:extLst>
          </p:cNvPr>
          <p:cNvSpPr txBox="1">
            <a:spLocks/>
          </p:cNvSpPr>
          <p:nvPr/>
        </p:nvSpPr>
        <p:spPr>
          <a:xfrm>
            <a:off x="9787" y="-5002"/>
            <a:ext cx="10728121" cy="456195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understanding of primary VOC emission in 2018 Summer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A45B88-86FC-47DB-8E2A-04957F90A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00D88-C609-4823-8A92-B161A30E40EB}" type="slidenum">
              <a:rPr lang="en-US" smtClean="0"/>
              <a:t>3</a:t>
            </a:fld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957F8C1-FE8B-4221-8A58-B23772993ED3}"/>
              </a:ext>
            </a:extLst>
          </p:cNvPr>
          <p:cNvSpPr txBox="1">
            <a:spLocks/>
          </p:cNvSpPr>
          <p:nvPr/>
        </p:nvSpPr>
        <p:spPr>
          <a:xfrm>
            <a:off x="625679" y="3509279"/>
            <a:ext cx="10728121" cy="8293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GEOS-Chem suggests that biomass burning (BB) only account for &lt;10% of the primary VOC emission in the western US. Is it true?</a:t>
            </a:r>
          </a:p>
        </p:txBody>
      </p:sp>
    </p:spTree>
    <p:extLst>
      <p:ext uri="{BB962C8B-B14F-4D97-AF65-F5344CB8AC3E}">
        <p14:creationId xmlns:p14="http://schemas.microsoft.com/office/powerpoint/2010/main" val="121445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F745DC1-F727-FD64-F4D8-A16CB9E87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626" y="1611007"/>
            <a:ext cx="8526800" cy="455801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AA1B43D-D449-E843-E7CC-932E33EB5CC4}"/>
              </a:ext>
            </a:extLst>
          </p:cNvPr>
          <p:cNvSpPr txBox="1"/>
          <p:nvPr/>
        </p:nvSpPr>
        <p:spPr>
          <a:xfrm>
            <a:off x="31173" y="136525"/>
            <a:ext cx="10245436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 vs mod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GEOS-Chem + GFAS tends to reproduce higher and better VOCs mixing ratios.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 vs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GEOS-Chem with different inventorie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can reproduce the BB enhancements in the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campaign averaged profiles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but systematically underpredict observed VOC abundance by a factor of 2-6.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8564" y="3887768"/>
            <a:ext cx="2994870" cy="21820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2E18D5-0CA4-4D11-9944-C73A791CBC0E}"/>
              </a:ext>
            </a:extLst>
          </p:cNvPr>
          <p:cNvSpPr txBox="1"/>
          <p:nvPr/>
        </p:nvSpPr>
        <p:spPr>
          <a:xfrm>
            <a:off x="4119" y="6463954"/>
            <a:ext cx="7207078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Question: Is the negative bias from BB emissions? How much and why?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DE1B6C-21DE-405E-871E-989A41CF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00D88-C609-4823-8A92-B161A30E40EB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0CF8AF-E329-42C1-9B91-0B00F4123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9193" y="1848417"/>
            <a:ext cx="5558741" cy="20338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792E04-56E2-4D30-8D9C-B477E3049192}"/>
              </a:ext>
            </a:extLst>
          </p:cNvPr>
          <p:cNvSpPr txBox="1"/>
          <p:nvPr/>
        </p:nvSpPr>
        <p:spPr>
          <a:xfrm>
            <a:off x="5689974" y="1896818"/>
            <a:ext cx="2683964" cy="16619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C-130 observation</a:t>
            </a:r>
          </a:p>
          <a:p>
            <a:r>
              <a:rPr lang="en-US" sz="17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GEOS-Chem + GFED4</a:t>
            </a:r>
          </a:p>
          <a:p>
            <a:r>
              <a:rPr lang="en-US" sz="17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GEOS-Chem + GFAS</a:t>
            </a:r>
          </a:p>
          <a:p>
            <a:r>
              <a:rPr lang="en-US" sz="17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GEOS-Chem + QFED</a:t>
            </a:r>
          </a:p>
          <a:p>
            <a:r>
              <a:rPr lang="en-US" sz="1700" b="1" dirty="0">
                <a:solidFill>
                  <a:srgbClr val="EFB7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GEOS-Chem + </a:t>
            </a:r>
            <a:r>
              <a:rPr lang="en-US" altLang="zh-CN" sz="1700" b="1" dirty="0">
                <a:solidFill>
                  <a:srgbClr val="EFB7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noBB</a:t>
            </a:r>
            <a:endParaRPr lang="en-US" sz="1700" b="1" dirty="0">
              <a:solidFill>
                <a:srgbClr val="EFB7B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700" b="1" dirty="0">
              <a:solidFill>
                <a:srgbClr val="EFB7B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F3F2E1-FB58-4111-976A-CA6D0316B7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7258" y="1565073"/>
            <a:ext cx="5558741" cy="26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E0F341-CD00-4494-8B4F-87A26E9E6A12}"/>
              </a:ext>
            </a:extLst>
          </p:cNvPr>
          <p:cNvSpPr txBox="1"/>
          <p:nvPr/>
        </p:nvSpPr>
        <p:spPr>
          <a:xfrm>
            <a:off x="3404754" y="1485369"/>
            <a:ext cx="5205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VOC vertical profiles over western US (WE-CAN)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879023-3DA4-4905-920B-1B93D1E4F4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6183" y="5962605"/>
            <a:ext cx="2800741" cy="2000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1ADD40-7735-4ED8-A8C2-E222042E39D7}"/>
              </a:ext>
            </a:extLst>
          </p:cNvPr>
          <p:cNvSpPr txBox="1"/>
          <p:nvPr/>
        </p:nvSpPr>
        <p:spPr>
          <a:xfrm>
            <a:off x="8212893" y="3149890"/>
            <a:ext cx="328113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is conducted for other 11 VOCs (not shown here)</a:t>
            </a:r>
          </a:p>
        </p:txBody>
      </p:sp>
    </p:spTree>
    <p:extLst>
      <p:ext uri="{BB962C8B-B14F-4D97-AF65-F5344CB8AC3E}">
        <p14:creationId xmlns:p14="http://schemas.microsoft.com/office/powerpoint/2010/main" val="1934333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2342377-3E2F-484B-9A40-E41D62C4F412}"/>
              </a:ext>
            </a:extLst>
          </p:cNvPr>
          <p:cNvGrpSpPr/>
          <p:nvPr/>
        </p:nvGrpSpPr>
        <p:grpSpPr>
          <a:xfrm>
            <a:off x="2401037" y="1482623"/>
            <a:ext cx="8842788" cy="4612811"/>
            <a:chOff x="1597998" y="509342"/>
            <a:chExt cx="8842788" cy="461281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9219674-5F35-40D0-9392-9F54931B9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63816" y="509342"/>
              <a:ext cx="8526800" cy="460329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3A117BA-39A8-4C88-A160-7B6884A71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81456" y="2820246"/>
              <a:ext cx="2959330" cy="218207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20B986-76D7-42CD-9C6E-0B9ED92497EE}"/>
                </a:ext>
              </a:extLst>
            </p:cNvPr>
            <p:cNvSpPr txBox="1"/>
            <p:nvPr/>
          </p:nvSpPr>
          <p:spPr>
            <a:xfrm>
              <a:off x="7619139" y="2954110"/>
              <a:ext cx="2683964" cy="175432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C-130 observation</a:t>
              </a:r>
            </a:p>
            <a:p>
              <a:r>
                <a:rPr lang="en-US" sz="1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GEOS-Chem + GFED4</a:t>
              </a:r>
            </a:p>
            <a:p>
              <a:r>
                <a:rPr lang="en-US" sz="14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GEOS-Chem + GFAS</a:t>
              </a:r>
            </a:p>
            <a:p>
              <a:r>
                <a:rPr lang="en-US" sz="1400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GEOS-Chem + QFED</a:t>
              </a:r>
            </a:p>
            <a:p>
              <a:r>
                <a:rPr lang="en-US" sz="1400" b="1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GEOS-Chem + 3 </a:t>
              </a:r>
              <a:r>
                <a:rPr lang="en-US" altLang="zh-CN" sz="1400" b="1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× GFAS</a:t>
              </a:r>
              <a:endParaRPr lang="en-US" sz="14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400" b="1" dirty="0">
                  <a:solidFill>
                    <a:srgbClr val="EFB7B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GEOS-Chem + </a:t>
              </a:r>
              <a:r>
                <a:rPr lang="en-US" altLang="zh-CN" sz="1400" b="1" dirty="0">
                  <a:solidFill>
                    <a:srgbClr val="EFB7B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noBB</a:t>
              </a:r>
              <a:endParaRPr lang="en-US" sz="1400" b="1" dirty="0">
                <a:solidFill>
                  <a:srgbClr val="EFB7B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sz="1200" b="1" dirty="0">
                <a:solidFill>
                  <a:srgbClr val="EFB7B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sz="1200" b="1" dirty="0">
                <a:solidFill>
                  <a:srgbClr val="EFB7B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30AAC65-478F-4C44-8190-E47C221FC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81456" y="2820246"/>
              <a:ext cx="2959330" cy="218207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A853FD3-18EA-438C-9823-20D9C3735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07657" y="592626"/>
              <a:ext cx="4446689" cy="21056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225599E-ED31-45D9-9B37-CF42B21C1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97998" y="2251674"/>
              <a:ext cx="308251" cy="139997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3CF3C4E-188F-478C-8FC7-59E891557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09818" y="4903691"/>
              <a:ext cx="1760542" cy="218462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4798F975-1FD3-407B-B9D0-067F5CEA99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7010" y="1752149"/>
            <a:ext cx="5558741" cy="20411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8564" y="3887768"/>
            <a:ext cx="2994870" cy="21820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2E18D5-0CA4-4D11-9944-C73A791CBC0E}"/>
              </a:ext>
            </a:extLst>
          </p:cNvPr>
          <p:cNvSpPr txBox="1"/>
          <p:nvPr/>
        </p:nvSpPr>
        <p:spPr>
          <a:xfrm>
            <a:off x="4119" y="6463954"/>
            <a:ext cx="7207078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Question: Why does model underpredict BB emission?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DE1B6C-21DE-405E-871E-989A41CF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00D88-C609-4823-8A92-B161A30E40EB}" type="slidenum">
              <a:rPr lang="en-US" smtClean="0"/>
              <a:t>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792E04-56E2-4D30-8D9C-B477E3049192}"/>
              </a:ext>
            </a:extLst>
          </p:cNvPr>
          <p:cNvSpPr txBox="1"/>
          <p:nvPr/>
        </p:nvSpPr>
        <p:spPr>
          <a:xfrm>
            <a:off x="5689974" y="1896818"/>
            <a:ext cx="2683964" cy="19236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C-130 observation</a:t>
            </a:r>
          </a:p>
          <a:p>
            <a:r>
              <a:rPr lang="en-US" sz="17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GEOS-Chem + GFED4</a:t>
            </a:r>
          </a:p>
          <a:p>
            <a:r>
              <a:rPr lang="en-US" sz="17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GEOS-Chem + GFAS</a:t>
            </a:r>
          </a:p>
          <a:p>
            <a:r>
              <a:rPr lang="en-US" sz="17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GEOS-Chem + QFED</a:t>
            </a:r>
          </a:p>
          <a:p>
            <a:r>
              <a:rPr lang="en-US" sz="1700" b="1" dirty="0">
                <a:solidFill>
                  <a:srgbClr val="EFB7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GEOS-Chem + </a:t>
            </a:r>
            <a:r>
              <a:rPr lang="en-US" altLang="zh-CN" sz="1700" b="1" dirty="0" err="1">
                <a:solidFill>
                  <a:srgbClr val="EFB7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noBB</a:t>
            </a:r>
            <a:endParaRPr lang="en-US" sz="1700" b="1" dirty="0">
              <a:solidFill>
                <a:srgbClr val="EFB7B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700" b="1" u="sng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GEOS-Chem + 3 </a:t>
            </a:r>
            <a:r>
              <a:rPr lang="en-US" sz="1600" b="0" i="0" u="sng" dirty="0">
                <a:solidFill>
                  <a:schemeClr val="bg2">
                    <a:lumMod val="50000"/>
                  </a:schemeClr>
                </a:solidFill>
                <a:effectLst/>
                <a:latin typeface="Roboto"/>
              </a:rPr>
              <a:t>× </a:t>
            </a:r>
            <a:r>
              <a:rPr lang="en-US" sz="1700" b="1" u="sng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GFAS</a:t>
            </a:r>
          </a:p>
          <a:p>
            <a:endParaRPr lang="en-US" sz="1700" b="1" dirty="0">
              <a:solidFill>
                <a:srgbClr val="EFB7B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E0F341-CD00-4494-8B4F-87A26E9E6A12}"/>
              </a:ext>
            </a:extLst>
          </p:cNvPr>
          <p:cNvSpPr txBox="1"/>
          <p:nvPr/>
        </p:nvSpPr>
        <p:spPr>
          <a:xfrm>
            <a:off x="3404753" y="1412632"/>
            <a:ext cx="579120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VOC vertical profiles over western US (WE-CAN)                    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E55F8D-07F5-45A9-B9A0-C07EC123030F}"/>
              </a:ext>
            </a:extLst>
          </p:cNvPr>
          <p:cNvSpPr txBox="1"/>
          <p:nvPr/>
        </p:nvSpPr>
        <p:spPr>
          <a:xfrm>
            <a:off x="31172" y="115745"/>
            <a:ext cx="10236051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best-case simulation (GEOS-Chem + GFAS) underestimates the BB emission by a factor of 3-5.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primary VOCs, tripling BB emissions agree the WE-CAN observation within measurement uncertainty; For OVOCs, there are likely missing photochemical production sources in the model.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8D5ED33-6950-4D10-AEB8-A48891A4D2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6183" y="5900259"/>
            <a:ext cx="2800741" cy="2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709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A1A210E7-683F-4F14-8134-221FF117E760}"/>
              </a:ext>
            </a:extLst>
          </p:cNvPr>
          <p:cNvSpPr txBox="1"/>
          <p:nvPr/>
        </p:nvSpPr>
        <p:spPr>
          <a:xfrm>
            <a:off x="31172" y="84570"/>
            <a:ext cx="10837719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GFAS is selected for BB emission in this sensitivity test.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GEOS-Chem + Injection experiments tend to agree within 10%,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suggesting that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GEOS-Chem is not sensitive to those assumptions of how BB emissions are released vertically (at least for observation we used).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C6727B1-64A4-43F3-AA07-2111773FB185}"/>
              </a:ext>
            </a:extLst>
          </p:cNvPr>
          <p:cNvGrpSpPr/>
          <p:nvPr/>
        </p:nvGrpSpPr>
        <p:grpSpPr>
          <a:xfrm>
            <a:off x="2344838" y="1602589"/>
            <a:ext cx="8572412" cy="4376876"/>
            <a:chOff x="1566258" y="820327"/>
            <a:chExt cx="8572412" cy="4376876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BFDFD6A-B5C9-40CA-B080-A929DFB80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6258" y="820327"/>
              <a:ext cx="8572412" cy="437687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36F2694-1DFA-403C-B6D0-7794BF64D21C}"/>
                </a:ext>
              </a:extLst>
            </p:cNvPr>
            <p:cNvSpPr txBox="1"/>
            <p:nvPr/>
          </p:nvSpPr>
          <p:spPr>
            <a:xfrm>
              <a:off x="7540904" y="4355048"/>
              <a:ext cx="19768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credit: </a:t>
              </a:r>
            </a:p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Jeff Pierce (Bop2top)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16594FA7-9EF1-4119-88C3-3AB2BE459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2752" y="1718667"/>
            <a:ext cx="5558741" cy="20411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798F975-1FD3-407B-B9D0-067F5CEA9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010" y="1752149"/>
            <a:ext cx="5558741" cy="20411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8564" y="3887768"/>
            <a:ext cx="2994870" cy="218207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DE1B6C-21DE-405E-871E-989A41CF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00D88-C609-4823-8A92-B161A30E40EB}" type="slidenum">
              <a:rPr lang="en-US" smtClean="0"/>
              <a:t>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E0F341-CD00-4494-8B4F-87A26E9E6A12}"/>
              </a:ext>
            </a:extLst>
          </p:cNvPr>
          <p:cNvSpPr txBox="1"/>
          <p:nvPr/>
        </p:nvSpPr>
        <p:spPr>
          <a:xfrm>
            <a:off x="3404753" y="1423023"/>
            <a:ext cx="579120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VOC vertical profiles over western US (WE-CAN)                  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EC4BD9-A152-4FF1-94DD-608176F3D6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010" y="1877655"/>
            <a:ext cx="2745107" cy="13123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19B546-B55B-412A-A16B-3A8A018A94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6183" y="5817131"/>
            <a:ext cx="2800741" cy="2000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4B495B5-5CA6-4C26-B644-69E3EBF83649}"/>
              </a:ext>
            </a:extLst>
          </p:cNvPr>
          <p:cNvSpPr txBox="1"/>
          <p:nvPr/>
        </p:nvSpPr>
        <p:spPr>
          <a:xfrm>
            <a:off x="9364496" y="2195028"/>
            <a:ext cx="251231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Injection height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083AEDC-FDFE-4C43-992E-572A4C8809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00269" y="2217332"/>
            <a:ext cx="279561" cy="27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23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/var/folders/bv/bwptg8651gj0vj81jt8wwlxh0000gp/T/com.microsoft.Word/Content.MSO/E89F13CF.tmp">
            <a:extLst>
              <a:ext uri="{FF2B5EF4-FFF2-40B4-BE49-F238E27FC236}">
                <a16:creationId xmlns:a16="http://schemas.microsoft.com/office/drawing/2014/main" id="{418B233C-266C-4443-B7DE-8B8975333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816" y="1817365"/>
            <a:ext cx="8558081" cy="45003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F6F808B-A4D6-4939-AECD-1559E386B765}"/>
              </a:ext>
            </a:extLst>
          </p:cNvPr>
          <p:cNvSpPr txBox="1"/>
          <p:nvPr/>
        </p:nvSpPr>
        <p:spPr>
          <a:xfrm>
            <a:off x="4647470" y="1461803"/>
            <a:ext cx="4516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VOC vs CO emission ratio (WE-CAN)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A629F68-A772-4E11-BB71-BA522389A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5154" y="3932505"/>
            <a:ext cx="2951018" cy="216739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1A210E7-683F-4F14-8134-221FF117E760}"/>
              </a:ext>
            </a:extLst>
          </p:cNvPr>
          <p:cNvSpPr txBox="1"/>
          <p:nvPr/>
        </p:nvSpPr>
        <p:spPr>
          <a:xfrm>
            <a:off x="31172" y="84570"/>
            <a:ext cx="10837719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Emission ratio test: the best representation (GFAS) tends to agree observed ER within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± 30 %.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 detection experiment suggests the all 3 inventories can detect ~ 30 fires we sampled during WE-CAN.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=&gt; VOC emission ratio and fire detection are not significant model errors in the GEOS-Chem.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6594FA7-9EF1-4119-88C3-3AB2BE459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752" y="1718667"/>
            <a:ext cx="5558741" cy="20411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798F975-1FD3-407B-B9D0-067F5CEA99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4954" y="1907922"/>
            <a:ext cx="5558741" cy="20411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8564" y="3887768"/>
            <a:ext cx="2994870" cy="218207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DE1B6C-21DE-405E-871E-989A41CF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00D88-C609-4823-8A92-B161A30E40EB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E0F341-CD00-4494-8B4F-87A26E9E6A12}"/>
              </a:ext>
            </a:extLst>
          </p:cNvPr>
          <p:cNvSpPr txBox="1"/>
          <p:nvPr/>
        </p:nvSpPr>
        <p:spPr>
          <a:xfrm>
            <a:off x="3851562" y="1434797"/>
            <a:ext cx="516774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VOC vs CO emission ratio (WE-CAN)                                          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91ED0-1724-4022-B587-296235A9DDA7}"/>
              </a:ext>
            </a:extLst>
          </p:cNvPr>
          <p:cNvSpPr txBox="1"/>
          <p:nvPr/>
        </p:nvSpPr>
        <p:spPr>
          <a:xfrm>
            <a:off x="5464954" y="2510550"/>
            <a:ext cx="36990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 analysis is conducted for </a:t>
            </a:r>
            <a:r>
              <a:rPr lang="en-US" altLang="zh-C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FIREX-AQ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the conclusions hold.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0AE0C2-82E4-49C4-94F3-CD3935D1DB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4085" y="6075346"/>
            <a:ext cx="3000794" cy="24768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5F8ED24-5F46-46F8-B9F2-FEA7C9EFBD25}"/>
              </a:ext>
            </a:extLst>
          </p:cNvPr>
          <p:cNvSpPr txBox="1"/>
          <p:nvPr/>
        </p:nvSpPr>
        <p:spPr>
          <a:xfrm>
            <a:off x="9364496" y="2195028"/>
            <a:ext cx="25123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Injection height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Emission ratio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 detection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5521D6D-193D-4A88-8624-FA7C27F08E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00269" y="2217332"/>
            <a:ext cx="279561" cy="2735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9FF2AB-8A16-485B-9A22-E4AF563597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00269" y="2532250"/>
            <a:ext cx="279561" cy="2735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3CB8625-E056-463B-A55D-06AF6FE4ED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07195" y="2825304"/>
            <a:ext cx="279561" cy="27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098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/var/folders/bv/bwptg8651gj0vj81jt8wwlxh0000gp/T/com.microsoft.Word/Content.MSO/E89F13CF.tmp">
            <a:extLst>
              <a:ext uri="{FF2B5EF4-FFF2-40B4-BE49-F238E27FC236}">
                <a16:creationId xmlns:a16="http://schemas.microsoft.com/office/drawing/2014/main" id="{418B233C-266C-4443-B7DE-8B8975333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816" y="1813427"/>
            <a:ext cx="8558081" cy="45003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F6F808B-A4D6-4939-AECD-1559E386B765}"/>
              </a:ext>
            </a:extLst>
          </p:cNvPr>
          <p:cNvSpPr txBox="1"/>
          <p:nvPr/>
        </p:nvSpPr>
        <p:spPr>
          <a:xfrm>
            <a:off x="4647470" y="1461803"/>
            <a:ext cx="4516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VOC vs CO emission ratio (WE-CAN)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A629F68-A772-4E11-BB71-BA522389A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5154" y="3932505"/>
            <a:ext cx="2951018" cy="216739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1A210E7-683F-4F14-8134-221FF117E760}"/>
              </a:ext>
            </a:extLst>
          </p:cNvPr>
          <p:cNvSpPr txBox="1"/>
          <p:nvPr/>
        </p:nvSpPr>
        <p:spPr>
          <a:xfrm>
            <a:off x="31172" y="84570"/>
            <a:ext cx="10837719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does BB emission inventory work?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math: Emission estimates (g) = Emission factor (g/kg dry matter burnt)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/>
              </a:rPr>
              <a:t>×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dry matter burnt (kg)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Emission ratio and emission factor both suggest similar information.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=&gt;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BB underestimation is driven the underestimation of dry matter burnt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6594FA7-9EF1-4119-88C3-3AB2BE459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752" y="1718667"/>
            <a:ext cx="5558741" cy="20411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798F975-1FD3-407B-B9D0-067F5CEA99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4954" y="1907922"/>
            <a:ext cx="5558741" cy="20411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8564" y="3887768"/>
            <a:ext cx="2994870" cy="218207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DE1B6C-21DE-405E-871E-989A41CF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00D88-C609-4823-8A92-B161A30E40EB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E0F341-CD00-4494-8B4F-87A26E9E6A12}"/>
              </a:ext>
            </a:extLst>
          </p:cNvPr>
          <p:cNvSpPr txBox="1"/>
          <p:nvPr/>
        </p:nvSpPr>
        <p:spPr>
          <a:xfrm>
            <a:off x="3851562" y="1434797"/>
            <a:ext cx="516774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VOC vs CO emission ratio (WE-CAN)                                          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91ED0-1724-4022-B587-296235A9DDA7}"/>
              </a:ext>
            </a:extLst>
          </p:cNvPr>
          <p:cNvSpPr txBox="1"/>
          <p:nvPr/>
        </p:nvSpPr>
        <p:spPr>
          <a:xfrm>
            <a:off x="5464954" y="2510550"/>
            <a:ext cx="36990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 analysis is conducted for </a:t>
            </a:r>
            <a:r>
              <a:rPr lang="en-US" altLang="zh-C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FIREX-AQ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the conclusions hold.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E46A02-262D-42A2-848A-9D41DA9404A4}"/>
              </a:ext>
            </a:extLst>
          </p:cNvPr>
          <p:cNvSpPr txBox="1"/>
          <p:nvPr/>
        </p:nvSpPr>
        <p:spPr>
          <a:xfrm>
            <a:off x="0" y="6458773"/>
            <a:ext cx="8707582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Question: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the BB underestimation be applied to the widespread western US?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BE9165A-9DB5-46DC-B09B-DFE7E29E86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4085" y="6075346"/>
            <a:ext cx="3000794" cy="24768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122A30F-499C-4E13-B5CD-708D726D9EB7}"/>
              </a:ext>
            </a:extLst>
          </p:cNvPr>
          <p:cNvSpPr txBox="1"/>
          <p:nvPr/>
        </p:nvSpPr>
        <p:spPr>
          <a:xfrm>
            <a:off x="9364496" y="2195028"/>
            <a:ext cx="251231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Injection height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Emission ratio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 detection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Dry matter burnt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9EAD983-4289-4118-B57D-4BE26F11F0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00269" y="2217332"/>
            <a:ext cx="279561" cy="2735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A5ED6F1-8623-4D11-B1BE-C1D353AFCF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00269" y="2532250"/>
            <a:ext cx="279561" cy="2735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04161F0-A073-4DF4-A1B5-6CD276423F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07195" y="2825304"/>
            <a:ext cx="279561" cy="273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4E59C7-69EF-4AFF-85F4-DA9DB66026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05590" y="3118359"/>
            <a:ext cx="279561" cy="26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27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47EC350-A0F7-B7CA-97E6-5A99F878D2A8}"/>
              </a:ext>
            </a:extLst>
          </p:cNvPr>
          <p:cNvSpPr txBox="1"/>
          <p:nvPr/>
        </p:nvSpPr>
        <p:spPr>
          <a:xfrm>
            <a:off x="6891092" y="5928268"/>
            <a:ext cx="34390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credit: 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 Jaffe (Mt Bachelor), Bob Yokelson and Vanessa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Selimovic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(Missoula), and EPA (rest)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3AF5F5E-3EA4-19EA-42A2-4E672744015D}"/>
              </a:ext>
            </a:extLst>
          </p:cNvPr>
          <p:cNvGrpSpPr/>
          <p:nvPr/>
        </p:nvGrpSpPr>
        <p:grpSpPr>
          <a:xfrm>
            <a:off x="77137" y="1709816"/>
            <a:ext cx="4952064" cy="3669586"/>
            <a:chOff x="308875" y="887100"/>
            <a:chExt cx="4670482" cy="346092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AFBEFA-D9EB-D5E1-6988-A47CA2C56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434" y="887100"/>
              <a:ext cx="4330923" cy="346092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00A84F6-B991-ED62-19D9-95D247F9E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875" y="1474502"/>
              <a:ext cx="263359" cy="187829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EA1FCF-B4B4-6A30-290B-594BFDEC8F22}"/>
              </a:ext>
            </a:extLst>
          </p:cNvPr>
          <p:cNvGrpSpPr/>
          <p:nvPr/>
        </p:nvGrpSpPr>
        <p:grpSpPr>
          <a:xfrm>
            <a:off x="6462352" y="1606906"/>
            <a:ext cx="5382260" cy="4260234"/>
            <a:chOff x="5529294" y="325567"/>
            <a:chExt cx="6466139" cy="5118159"/>
          </a:xfrm>
        </p:grpSpPr>
        <p:pic>
          <p:nvPicPr>
            <p:cNvPr id="8" name="Picture 7" descr="Timeline&#10;&#10;Description automatically generated with low confidence">
              <a:extLst>
                <a:ext uri="{FF2B5EF4-FFF2-40B4-BE49-F238E27FC236}">
                  <a16:creationId xmlns:a16="http://schemas.microsoft.com/office/drawing/2014/main" id="{471E243B-24E1-6BE8-5651-3C84E7C02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29294" y="458029"/>
              <a:ext cx="6466139" cy="498569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2AC033D-9173-E606-1BB7-C0C2CF06D4D0}"/>
                </a:ext>
              </a:extLst>
            </p:cNvPr>
            <p:cNvSpPr txBox="1"/>
            <p:nvPr/>
          </p:nvSpPr>
          <p:spPr>
            <a:xfrm>
              <a:off x="6449834" y="325567"/>
              <a:ext cx="51119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 mixing ratios </a:t>
              </a:r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series (</a:t>
              </a:r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WE-CAN)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FD7F1BA-6DB5-8F54-A28E-0C3E75C411A6}"/>
              </a:ext>
            </a:extLst>
          </p:cNvPr>
          <p:cNvSpPr txBox="1"/>
          <p:nvPr/>
        </p:nvSpPr>
        <p:spPr>
          <a:xfrm>
            <a:off x="187492" y="86375"/>
            <a:ext cx="9508957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DengXian" panose="02010600030101010101" pitchFamily="2" charset="-122"/>
              </a:rPr>
              <a:t>The </a:t>
            </a:r>
            <a:r>
              <a:rPr lang="en-US" b="1" dirty="0">
                <a:latin typeface="Times New Roman" panose="02020603050405020304" pitchFamily="18" charset="0"/>
                <a:ea typeface="DengXian" panose="02010600030101010101" pitchFamily="2" charset="-122"/>
              </a:rPr>
              <a:t>base model </a:t>
            </a:r>
            <a:r>
              <a:rPr lang="en-US" dirty="0">
                <a:latin typeface="Times New Roman" panose="02020603050405020304" pitchFamily="18" charset="0"/>
                <a:ea typeface="DengXian" panose="02010600030101010101" pitchFamily="2" charset="-122"/>
              </a:rPr>
              <a:t>(GEOS-Chem + GFAS) does </a:t>
            </a:r>
            <a:r>
              <a:rPr lang="en-US" b="1" dirty="0">
                <a:latin typeface="Times New Roman" panose="02020603050405020304" pitchFamily="18" charset="0"/>
                <a:ea typeface="DengXian" panose="02010600030101010101" pitchFamily="2" charset="-122"/>
              </a:rPr>
              <a:t>underestimate</a:t>
            </a:r>
            <a:r>
              <a:rPr lang="en-US" dirty="0">
                <a:latin typeface="Times New Roman" panose="02020603050405020304" pitchFamily="18" charset="0"/>
                <a:ea typeface="DengXian" panose="02010600030101010101" pitchFamily="2" charset="-122"/>
              </a:rPr>
              <a:t> BB emissions across western 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DengXian" panose="02010600030101010101" pitchFamily="2" charset="-122"/>
              </a:rPr>
              <a:t>The </a:t>
            </a:r>
            <a:r>
              <a:rPr lang="en-US" b="1" dirty="0">
                <a:latin typeface="Times New Roman" panose="02020603050405020304" pitchFamily="18" charset="0"/>
                <a:ea typeface="DengXian" panose="02010600030101010101" pitchFamily="2" charset="-122"/>
              </a:rPr>
              <a:t>3 </a:t>
            </a:r>
            <a:r>
              <a:rPr lang="en-US" altLang="zh-CN" b="1" dirty="0">
                <a:latin typeface="Times New Roman" panose="02020603050405020304" pitchFamily="18" charset="0"/>
                <a:ea typeface="DengXian" panose="02010600030101010101" pitchFamily="2" charset="-122"/>
              </a:rPr>
              <a:t>×</a:t>
            </a:r>
            <a:r>
              <a:rPr lang="zh-CN" altLang="en-US" b="1" dirty="0"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US" b="1" dirty="0">
                <a:latin typeface="Times New Roman" panose="02020603050405020304" pitchFamily="18" charset="0"/>
                <a:ea typeface="DengXian" panose="02010600030101010101" pitchFamily="2" charset="-122"/>
              </a:rPr>
              <a:t>GFAS </a:t>
            </a:r>
            <a:r>
              <a:rPr lang="en-US" dirty="0">
                <a:latin typeface="Times New Roman" panose="02020603050405020304" pitchFamily="18" charset="0"/>
                <a:ea typeface="DengXian" panose="02010600030101010101" pitchFamily="2" charset="-122"/>
              </a:rPr>
              <a:t>simulation </a:t>
            </a:r>
            <a:r>
              <a:rPr lang="en-US" b="1" dirty="0">
                <a:latin typeface="Times New Roman" panose="02020603050405020304" pitchFamily="18" charset="0"/>
                <a:ea typeface="DengXian" panose="02010600030101010101" pitchFamily="2" charset="-122"/>
              </a:rPr>
              <a:t>systematically improves the model </a:t>
            </a:r>
            <a:r>
              <a:rPr lang="en-US" dirty="0">
                <a:latin typeface="Times New Roman" panose="02020603050405020304" pitchFamily="18" charset="0"/>
                <a:ea typeface="DengXian" panose="02010600030101010101" pitchFamily="2" charset="-122"/>
              </a:rPr>
              <a:t>mean bias across western US for 7 fire-influenced sites without degrading correlation coefficients with observations.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C8522E-07EC-4F64-BC63-14F91A07A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00D88-C609-4823-8A92-B161A30E40EB}" type="slidenum">
              <a:rPr lang="en-US" smtClean="0"/>
              <a:t>9</a:t>
            </a:fld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6CCA3F2-5C06-4470-B919-13193C4C82FE}"/>
              </a:ext>
            </a:extLst>
          </p:cNvPr>
          <p:cNvCxnSpPr>
            <a:cxnSpLocks/>
          </p:cNvCxnSpPr>
          <p:nvPr/>
        </p:nvCxnSpPr>
        <p:spPr>
          <a:xfrm>
            <a:off x="4852555" y="3637996"/>
            <a:ext cx="14605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1A88E21-A593-44A0-9C5D-8320EAB47434}"/>
              </a:ext>
            </a:extLst>
          </p:cNvPr>
          <p:cNvSpPr txBox="1"/>
          <p:nvPr/>
        </p:nvSpPr>
        <p:spPr>
          <a:xfrm>
            <a:off x="77137" y="5419248"/>
            <a:ext cx="6437802" cy="1384995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ground measurements also point to the BB emission underestimation across western US.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691248-176A-4970-BCCF-ED5EAD077E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909" y="1998799"/>
            <a:ext cx="2133164" cy="7486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E1AA5D-30D6-47D2-A35D-E59F657C344E}"/>
              </a:ext>
            </a:extLst>
          </p:cNvPr>
          <p:cNvSpPr txBox="1"/>
          <p:nvPr/>
        </p:nvSpPr>
        <p:spPr>
          <a:xfrm>
            <a:off x="1229008" y="1978018"/>
            <a:ext cx="1921756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</a:p>
          <a:p>
            <a:r>
              <a:rPr lang="en-US" sz="11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GEOS-Chem + GFAS (base) </a:t>
            </a:r>
          </a:p>
          <a:p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GEOS-Chem + 3 </a:t>
            </a:r>
            <a:r>
              <a:rPr lang="en-US" sz="1100" b="1" i="0" dirty="0">
                <a:solidFill>
                  <a:schemeClr val="bg2">
                    <a:lumMod val="50000"/>
                  </a:schemeClr>
                </a:solidFill>
                <a:effectLst/>
                <a:latin typeface="Roboto"/>
              </a:rPr>
              <a:t>× </a:t>
            </a: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GFAS</a:t>
            </a:r>
          </a:p>
          <a:p>
            <a:r>
              <a:rPr lang="en-US" sz="11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GEOS-Chem + </a:t>
            </a:r>
            <a:r>
              <a:rPr lang="en-US" sz="11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noBB</a:t>
            </a:r>
            <a:endParaRPr lang="en-US" sz="1100" b="1" dirty="0">
              <a:solidFill>
                <a:schemeClr val="accent3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74FCF4-E309-4189-BB98-95D7695D1A48}"/>
              </a:ext>
            </a:extLst>
          </p:cNvPr>
          <p:cNvSpPr txBox="1"/>
          <p:nvPr/>
        </p:nvSpPr>
        <p:spPr>
          <a:xfrm>
            <a:off x="1229008" y="1978017"/>
            <a:ext cx="1921756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</a:p>
          <a:p>
            <a:r>
              <a:rPr lang="en-US" sz="11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GEOS-Chem + GFAS (base) </a:t>
            </a:r>
          </a:p>
          <a:p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GEOS-Chem + 3 </a:t>
            </a:r>
            <a:r>
              <a:rPr lang="en-US" sz="1100" b="1" i="0" dirty="0">
                <a:solidFill>
                  <a:schemeClr val="bg2">
                    <a:lumMod val="50000"/>
                  </a:schemeClr>
                </a:solidFill>
                <a:effectLst/>
                <a:latin typeface="Roboto"/>
              </a:rPr>
              <a:t>× </a:t>
            </a: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GFAS</a:t>
            </a:r>
          </a:p>
          <a:p>
            <a:r>
              <a:rPr lang="en-US" sz="11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GEOS-Chem + </a:t>
            </a:r>
            <a:r>
              <a:rPr lang="en-US" sz="11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noBB</a:t>
            </a:r>
            <a:endParaRPr lang="en-US" sz="1100" b="1" dirty="0">
              <a:solidFill>
                <a:schemeClr val="accent3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693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11001</TotalTime>
  <Words>1551</Words>
  <Application>Microsoft Office PowerPoint</Application>
  <PresentationFormat>Widescreen</PresentationFormat>
  <Paragraphs>251</Paragraphs>
  <Slides>18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Calibri Light</vt:lpstr>
      <vt:lpstr>Roboto</vt:lpstr>
      <vt:lpstr>Symbol</vt:lpstr>
      <vt:lpstr>Times New Roman</vt:lpstr>
      <vt:lpstr>TwitterChirp</vt:lpstr>
      <vt:lpstr>Wingdings</vt:lpstr>
      <vt:lpstr>Office Theme</vt:lpstr>
      <vt:lpstr>Constraining VOC emission from western US wildfires with WE-CAN and FIREX-AQ airborne observations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Additional materials (see following slides)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Jin, Lixu</dc:creator>
  <cp:lastModifiedBy>Lixu</cp:lastModifiedBy>
  <cp:revision>418</cp:revision>
  <dcterms:created xsi:type="dcterms:W3CDTF">2022-05-21T17:36:06Z</dcterms:created>
  <dcterms:modified xsi:type="dcterms:W3CDTF">2022-07-31T16:18:36Z</dcterms:modified>
</cp:coreProperties>
</file>